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Należy unikać używania głosu czynnego, gdyż prowadzi to do zwięzłości.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Należy przestrzegać zasady wrodzonego doboru i kontroli słów najbardziej odpowiednich do kontekstu.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Styl gazetowy w ostatnich latach coraz bardziej zmierza w kierunku pisania bez zbędnych zawijasów.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Pożądane są proste, bezpośrednie zdania. Zdania złożone i złożone mogą w pewnych okolicznościach stanowić najlepszy nośnik myśli, ale zwiększają też prawdopodobieństwo niejednoznaczności.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Dążenie do oszczędności słów doprowadziło do powstania zwartego, szybkiego pisma, które okazało się zaletą czytania gazet. Luźne pisanie to pisanie nieefektywne, prowadzące do marnowania słów.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Ciasne pismo charakteryzuje się brakiem "przerw" (przecinków itp.) w potoku prostych zdań. Nie należy jednak przesadzać z dokręcaniem, które prowadzi do pomijania.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95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Dzisiejszy styl dziennikarski ma następujące cechy:</a:t>
            </a:r>
            <a:endParaRPr sz="18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Zwarte, zazwyczaj krótkie zdania, każde słowo dobrane i umieszczone dla maksymalnego efektu.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Krótkie, zwięzłe akapity, z których każdy jest kompletny sam w sobie i może być usunięty bez zniszczenia sensu opowieści.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Zwięzłość, bezpośredniość i prostota poprzez eliminację zbędnych słów i zwrotów.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Faktograficzność bez opinii redakcyjnych i dogmatycznych sformułowań.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Mocne" czasowniki i rzeczowniki preferowane zamiast oklepanych słów i wyrażeń.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Przestrzeganie zasad gramatycznych i zasad używania słów.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Gromadzenie, przygotowywanie i rozpowszechnianie wiadomości oraz powiązanych z nimi komentarzy i materiałów fabularnych za pośrednictwem mediów drukowanych i elektronicznych, takich jak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gazety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czasopisma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książki, blogi,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webcasty, podcasty, portale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społecznościowe i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strony mediów społecznościowych oraz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e-mail, a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także za pośrednictwem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radia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filmów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telewizji.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Słowo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dziennikarstwo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było pierwotnie stosowane do relacjonowania bieżących wydarzeń w formie drukowanej, zwłaszcza w gazetach, ale wraz z pojawieniem się radia, telewizji i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Internetu w XX wieku, użycie tego terminu rozszerzyło się na wszystkie drukowane i elektroniczne komunikaty dotyczące bieżących spraw.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Dziennikarstwo w XX wieku charakteryzowało się rosnącym poczuciem profesjonalizmu. Na ten trend złożyły się cztery ważne czynniki: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rosnąca organizacja pracujących dziennikarzy,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specjalistyczne wykształcenie dziennikarskie,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</a:rPr>
              <a:t>Wzrost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literatury poświęconej historii, problemom i technikom komunikowania masowego, oraz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rosnące poczucie odpowiedzialności społecznej dziennikarzy.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Dziennikarskie kodeksy etyczne mają na celu zapewnienie wiarygodności raportowanych informacji poprzez zdefiniowanie dopuszczalnych praktyk oraz dostarczenie wytycznych dotyczących okoliczności, których należy unikać, a które mogłyby zakłócić wiarygodność raportowanych informacji.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Okoliczności, których należy unikać, obejmują konflikty interesów.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Niniejsze wytyczne pomagają dziennikarzom w identyfikowaniu i radzeniu sobie z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dylematami etycznymi. Jeśli nie da się uniknąć takich okoliczności, należy je ujawnić, aby odbiorcy informacji mogli ocenić potencjalną stronniczość przekazu.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Kodeks etyczny zapewnia dziennikarzom ramy do samokontroli i autokorekty.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Dziennikarstwo kieruje się pięcioma wartościami: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Uczciwość: oznacza to, że dziennikarze muszą być prawdomówni. Niedopuszczalne jest podawanie informacji, o których wiadomo, że są fałszywe, lub podawanie faktów w sposób wprowadzający w błąd, aby wywołać mylne wrażenie;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Niezależność i obiektywizm: dziennikarze powinni unikać tematów, w których mają interes finansowy lub osobisty, który przyniósłby im szczególną korzyść w odniesieniu do danego tematu, ponieważ interes ten może wprowadzić stronniczość do ich relacji lub sprawić wrażenie takiej stronniczości. W przypadkach, gdy dziennikarz może mieć określony interes finansowy lub osobisty, interes ten powinien zostać ujawniony;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Uczciwość: oznacza to, że dziennikarze muszą przedstawiać fakty w sposób bezstronny i neutralny, prezentując inne punkty widzenia i strony historii, jeśli takie istnieją. Niedopuszczalne jest przesuwanie faktów;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Staranność: dziennikarz powinien zebrać i przedstawić istotne fakty, aby zapewnić dobre zrozumienie tematu, którego dotyczy reportaż;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Odpowiedzialność: dziennikarz musi być odpowiedzialny za swoją pracę, przygotowany na przyjęcie krytyki i konsekwencji.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Reporterzy powinni być tak dokładni, jak to tylko możliwe, biorąc pod uwagę czas przeznaczony na przygotowanie artykułu i dostępną przestrzeń oraz poszukiwać wiarygodnych źródeł.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Zdarzenia z udziałem jednego naocznego świadka są podawane z przypisaniem mu autorstwa. Zdarzenia z udziałem dwóch lub więcej niezależnych naocznych świadków mogą być zgłaszane jako fakty. Kontrowersyjne fakty są zgłaszane z podaniem źródła.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Pożądana jest niezależna weryfikacja faktów przez innego pracownika wydawcy.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Korekty są publikowane, gdy zostaną wykryte błędy. Poprawki te nazywane są w gazetach sprostowaniami, ukazują się one po ukazaniu się kolejnego numeru.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Oskarżeni w procesie sądowym są traktowani jedynie jako ci, którzy "</a:t>
            </a: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rzekomo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" popełnili przestępstwa, aż do momentu skazania, kiedy to ich przestępstwa są zazwyczaj podawane jako fakt (chyba że istnieją poważne kontrowersje dotyczące niesłusznego skazania).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Badania opinii publicznej i informacje statystyczne zasługują na specjalne traktowanie, aby precyzyjnie przedstawić wszelkie wnioski, nadać kontekst wynikom oraz określić dokładność, w tym szacowany błąd oraz krytykę lub wady metodologiczne.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Istnieje wiele podstawowych zasad dobrego pisania. Na przykład, dobre pisanie odbywa się zgodnie z zasadą ABCD: Dokładność, </a:t>
            </a:r>
            <a:r>
              <a:rPr lang="en-GB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Zwięzłość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Zwięzłość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Bezpośredniość.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Uważny pisarz musi pamiętać o rozróżnieniu między denotacją (znaczeniem bezpośrednim) a konotacją (znaczeniem sugerowanym).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t="62520"/>
          <a:stretch/>
        </p:blipFill>
        <p:spPr>
          <a:xfrm>
            <a:off x="-1" y="0"/>
            <a:ext cx="12191998" cy="68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4389119" y="6214945"/>
            <a:ext cx="6067265" cy="6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[Project Number: 2020‐1‐UK01‐KA205‐078252]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967" y="6211329"/>
            <a:ext cx="1506582" cy="6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20450"/>
            <a:ext cx="1793966" cy="7178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5">
            <a:alphaModFix/>
          </a:blip>
          <a:srcRect t="31116" b="31832"/>
          <a:stretch/>
        </p:blipFill>
        <p:spPr>
          <a:xfrm>
            <a:off x="10456385" y="6214945"/>
            <a:ext cx="1735614" cy="64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  <a:defRPr b="1">
                <a:solidFill>
                  <a:srgbClr val="2F549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 t="62520"/>
          <a:stretch/>
        </p:blipFill>
        <p:spPr>
          <a:xfrm>
            <a:off x="-1" y="0"/>
            <a:ext cx="12191998" cy="68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4389119" y="6214945"/>
            <a:ext cx="6067265" cy="6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[Numer projektu: 2020-1-UK01-KA205-078252].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793967" y="6214946"/>
            <a:ext cx="1506582" cy="6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" y="6220450"/>
            <a:ext cx="1793966" cy="7178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6">
            <a:alphaModFix/>
          </a:blip>
          <a:srcRect t="31116" b="31832"/>
          <a:stretch/>
        </p:blipFill>
        <p:spPr>
          <a:xfrm>
            <a:off x="10456385" y="6214945"/>
            <a:ext cx="1735614" cy="643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</a:pPr>
            <a:r>
              <a:rPr lang="en-GB" b="1" dirty="0" err="1">
                <a:solidFill>
                  <a:srgbClr val="2F5496"/>
                </a:solidFill>
              </a:rPr>
              <a:t>Podstawy</a:t>
            </a:r>
            <a:r>
              <a:rPr lang="en-GB" b="1" dirty="0">
                <a:solidFill>
                  <a:srgbClr val="2F5496"/>
                </a:solidFill>
              </a:rPr>
              <a:t> </a:t>
            </a:r>
            <a:r>
              <a:rPr lang="en-GB" b="1" dirty="0" err="1">
                <a:solidFill>
                  <a:srgbClr val="2F5496"/>
                </a:solidFill>
              </a:rPr>
              <a:t>dziennikarstwa</a:t>
            </a:r>
            <a:endParaRPr b="1" dirty="0">
              <a:solidFill>
                <a:srgbClr val="2F5496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CIP Citizens In Power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Pisz</a:t>
            </a:r>
            <a:r>
              <a:rPr lang="en-GB" dirty="0">
                <a:solidFill>
                  <a:schemeClr val="bg1"/>
                </a:solidFill>
              </a:rPr>
              <a:t> jak </a:t>
            </a:r>
            <a:r>
              <a:rPr lang="en-GB" dirty="0" err="1">
                <a:solidFill>
                  <a:schemeClr val="bg1"/>
                </a:solidFill>
              </a:rPr>
              <a:t>dziennikarz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7338" marR="0" lvl="0" indent="-22542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/>
              <a:t>Należy unikać używania głosu czynnego, gdyż prowadzi to do zwięzłości. </a:t>
            </a:r>
            <a:endParaRPr/>
          </a:p>
          <a:p>
            <a:pPr marL="287338" marR="0" lvl="0" indent="-225425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/>
              <a:t>Pożądane są proste, bezpośrednie zdania. </a:t>
            </a:r>
            <a:endParaRPr/>
          </a:p>
          <a:p>
            <a:pPr marL="744538" lvl="1" indent="-225425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/>
              <a:t>Zdania złożone i złożone mogą w pewnych okolicznościach stanowić najlepszy nośnik myśli, ale zwiększają też prawdopodobieństwo dwuznaczności.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Pisz</a:t>
            </a:r>
            <a:r>
              <a:rPr lang="en-GB" dirty="0">
                <a:solidFill>
                  <a:schemeClr val="bg1"/>
                </a:solidFill>
              </a:rPr>
              <a:t> jak </a:t>
            </a:r>
            <a:r>
              <a:rPr lang="en-GB" dirty="0" err="1">
                <a:solidFill>
                  <a:schemeClr val="bg1"/>
                </a:solidFill>
              </a:rPr>
              <a:t>dziennikarz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Zwarte, zazwyczaj krótkie zdania, każde słowo dobrane i umieszczone dla maksymalnego efektu. </a:t>
            </a:r>
            <a:endParaRPr sz="2600"/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Krótkie, zwięzłe akapity, z których każdy jest kompletny sam w sobie i może być usunięty bez zniszczenia sensu opowieści. </a:t>
            </a:r>
            <a:endParaRPr sz="2600"/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Zwięzłość, bezpośredniość i prostota poprzez eliminację zbędnych słów i zwrotów. </a:t>
            </a:r>
            <a:endParaRPr sz="2600"/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Faktograficzność bez opinii redakcyjnych i dogmatycznych sformułowań. </a:t>
            </a:r>
            <a:endParaRPr sz="2600"/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Mocne" czasowniki i rzeczowniki preferowane zamiast oklepanych słów i wyrażeń. </a:t>
            </a:r>
            <a:endParaRPr sz="2600"/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∙"/>
            </a:pPr>
            <a:r>
              <a:rPr lang="en-GB" sz="2600"/>
              <a:t>Przestrzeganie zasad gramatycznych i zasad używania słów. 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b="1">
                <a:solidFill>
                  <a:schemeClr val="lt1"/>
                </a:solidFill>
              </a:rPr>
              <a:t>Bardzo dziękuję za uwagę.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b="1" dirty="0">
                <a:solidFill>
                  <a:schemeClr val="bg1"/>
                </a:solidFill>
              </a:rPr>
              <a:t>Co to jest </a:t>
            </a:r>
            <a:r>
              <a:rPr lang="en-GB" b="1" dirty="0" err="1">
                <a:solidFill>
                  <a:schemeClr val="bg1"/>
                </a:solidFill>
              </a:rPr>
              <a:t>dziennikarstwo</a:t>
            </a:r>
            <a:r>
              <a:rPr lang="en-GB" b="1" dirty="0">
                <a:solidFill>
                  <a:schemeClr val="bg1"/>
                </a:solidFill>
              </a:rPr>
              <a:t>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Gromadzenie, przygotowywanie i rozpowszechnianie wiadomości oraz powiązanych z nimi komentarzy i materiałów fabularnych za pośrednictwem mediów drukowanych i elektronicznych, takich jak gazety, czasopisma, książki, blogi, webcasty, podcasty, portale społecznościowe i strony mediów społecznościowych oraz e-mail, a także za pośrednictwem radia, filmów i telewizji.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Początki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dziennikarstwa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Słowo dziennikarstwo było pierwotnie stosowane do relacjonowania bieżących wydarzeń w formie drukowanej.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Wraz z pojawieniem się radia, telewizji i Internetu w XX wieku zastosowanie tego terminu poszerzyło się.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Dziennikarstwo</a:t>
            </a:r>
            <a:r>
              <a:rPr lang="en-GB" dirty="0">
                <a:solidFill>
                  <a:schemeClr val="bg1"/>
                </a:solidFill>
              </a:rPr>
              <a:t> w XX </a:t>
            </a:r>
            <a:r>
              <a:rPr lang="en-GB" dirty="0" err="1">
                <a:solidFill>
                  <a:schemeClr val="bg1"/>
                </a:solidFill>
              </a:rPr>
              <a:t>wieku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Rosnąca organizacja pracujących dziennikarzy,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Kształcenie specjalistyczne w zakresie dziennikarstwa,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GB"/>
              <a:t>Wzrost literatury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poświęcon</a:t>
            </a:r>
            <a:r>
              <a:rPr lang="en-GB"/>
              <a:t>ej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historii, problemom i technikom komunikowania masowego, oraz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Rosnące poczucie odpowiedzialności społecznej dziennikarzy.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Kodeks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Etyki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Dziennikarskie kodeksy etyczne mają na celu zapewnienie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rzetelności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przekazywanych informacji poprzez zdefiniowanie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dopuszczalnych praktyk;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Ale także po to, aby dostarczyć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wytyczne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dotyczące okoliczności, których należy unikać, a które mogłyby zakłócić lub sprawiać wrażenie zakłócenia wiarygodności przekazywanych informacji. 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Konflikt interesów.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Kodeks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Etyki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Wytyczne pomagają dziennikarzom w identyfikowaniu i radzeniu sobie z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dylematami etycznymi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Kodeksy zapewniają dziennikarzom ramy do samokontroli i autokorekty.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Pięć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wartości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dziennikarstwa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Uczciwość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dziennikarze muszą być prawdomówni. Niedopuszczalne jest podawanie informacji, o których wiadomo, że są fałszywe, lub podawanie faktów w sposób wprowadzający w błąd, aby wywołać mylne wrażenie;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Niezależność i obiektywizm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dziennikarze powinni unikać tematów, w których mają interes finansowy lub osobisty, który przyniósłby im szczególną korzyść w odniesieniu do danego tematu, ponieważ interes ten może wprowadzić stronniczość do ich relacji lub sprawić wrażenie takiej stronniczości. W przypadkach, gdy dziennikarz może mieć określony interes finansowy lub osobisty, interes ten powinien zostać ujawniony;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Uczciwość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dziennikarze muszą przedstawiać fakty w sposób bezstronny i neutralny, prezentując inne punkty widzenia i strony historii, jeśli takie istnieją. Niedopuszczalne jest przesuwanie faktów;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Staranność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dziennikarz powinien zebrać i przedstawić istotne fakty, aby zapewnić dobre zrozumienie tematu, którego dotyczy reportaż;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Odpowiedzialność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dziennikarz musi być odpowiedzialny za swoją pracę, przygotowany na przyjęcie krytyki i konsekwencji.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Dokładność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standardy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zakresie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sprawozdawczości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faktograficznej</a:t>
            </a:r>
            <a:r>
              <a:rPr lang="en-GB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80"/>
              <a:buChar char="•"/>
            </a:pP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Od reporterów oczekuje się, że będą tak dokładni, jak to tylko możliwe.</a:t>
            </a:r>
            <a:endParaRPr sz="2180"/>
          </a:p>
          <a:p>
            <a:pPr marL="685800" lvl="1" indent="-215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40"/>
              <a:buChar char="•"/>
            </a:pPr>
            <a:r>
              <a:rPr lang="en-GB" sz="1840">
                <a:latin typeface="Calibri"/>
                <a:ea typeface="Calibri"/>
                <a:cs typeface="Calibri"/>
                <a:sym typeface="Calibri"/>
              </a:rPr>
              <a:t>Wydarzenia, których świadkiem był jeden naoczny świadek, są podawane z przypisaniem. </a:t>
            </a:r>
            <a:endParaRPr sz="1840"/>
          </a:p>
          <a:p>
            <a:pPr marL="685800" lvl="1" indent="-215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40"/>
              <a:buChar char="•"/>
            </a:pPr>
            <a:r>
              <a:rPr lang="en-GB" sz="1840">
                <a:latin typeface="Calibri"/>
                <a:ea typeface="Calibri"/>
                <a:cs typeface="Calibri"/>
                <a:sym typeface="Calibri"/>
              </a:rPr>
              <a:t>Zdarzenia, których świadkami jest dwóch lub więcej niezależnych naocznych świadków, mogą być podawane jako fakty. </a:t>
            </a:r>
            <a:endParaRPr sz="1840"/>
          </a:p>
          <a:p>
            <a:pPr marL="685800" lvl="1" indent="-215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40"/>
              <a:buChar char="•"/>
            </a:pPr>
            <a:r>
              <a:rPr lang="en-GB" sz="1840">
                <a:latin typeface="Calibri"/>
                <a:ea typeface="Calibri"/>
                <a:cs typeface="Calibri"/>
                <a:sym typeface="Calibri"/>
              </a:rPr>
              <a:t>Kontrowersyjne fakty są podawane z podaniem ich autorów.</a:t>
            </a:r>
            <a:endParaRPr sz="184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80"/>
              <a:buFont typeface="Noto Sans Symbols"/>
              <a:buChar char="∙"/>
            </a:pP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Pożądana jest niezależna weryfikacja faktów przez innego pracownika wydawcy.</a:t>
            </a:r>
            <a:endParaRPr sz="218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80"/>
              <a:buFont typeface="Noto Sans Symbols"/>
              <a:buChar char="∙"/>
            </a:pP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Korekty są publikowane w przypadku wykrycia błędów. </a:t>
            </a:r>
            <a:endParaRPr sz="2180"/>
          </a:p>
          <a:p>
            <a:pPr marL="342900" marR="0" lvl="0" indent="-330200" algn="l" rtl="0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80"/>
              <a:buFont typeface="Noto Sans Symbols"/>
              <a:buChar char="∙"/>
            </a:pP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Oskarżeni w procesie sądowym są traktowani jedynie jako ci, którzy "</a:t>
            </a:r>
            <a:r>
              <a:rPr lang="en-GB" sz="2180" b="1">
                <a:latin typeface="Calibri"/>
                <a:ea typeface="Calibri"/>
                <a:cs typeface="Calibri"/>
                <a:sym typeface="Calibri"/>
              </a:rPr>
              <a:t>rzekomo</a:t>
            </a: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" popełnili przestępstwa.</a:t>
            </a:r>
            <a:endParaRPr sz="2180"/>
          </a:p>
          <a:p>
            <a:pPr marL="342900" marR="0" lvl="0" indent="-330200" algn="l" rtl="0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80"/>
              <a:buFont typeface="Noto Sans Symbols"/>
              <a:buChar char="∙"/>
            </a:pPr>
            <a:r>
              <a:rPr lang="en-GB" sz="2180">
                <a:latin typeface="Calibri"/>
                <a:ea typeface="Calibri"/>
                <a:cs typeface="Calibri"/>
                <a:sym typeface="Calibri"/>
              </a:rPr>
              <a:t>Badania opinii publicznej i informacje statystyczne zasługują na specjalne traktowanie w celu precyzyjnego przedstawienia wszelkich wniosków, kontekstualizacji wyników oraz określenia dokładności, w tym szacowanego błędu oraz krytyki lub wad metodologicznych.</a:t>
            </a:r>
            <a:endParaRPr sz="218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747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80"/>
              <a:buNone/>
            </a:pPr>
            <a:endParaRPr sz="218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74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None/>
            </a:pPr>
            <a:endParaRPr sz="21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GB" dirty="0" err="1">
                <a:solidFill>
                  <a:schemeClr val="bg1"/>
                </a:solidFill>
              </a:rPr>
              <a:t>Pisz</a:t>
            </a:r>
            <a:r>
              <a:rPr lang="en-GB" dirty="0">
                <a:solidFill>
                  <a:schemeClr val="bg1"/>
                </a:solidFill>
              </a:rPr>
              <a:t> jak </a:t>
            </a:r>
            <a:r>
              <a:rPr lang="en-GB" dirty="0" err="1">
                <a:solidFill>
                  <a:schemeClr val="bg1"/>
                </a:solidFill>
              </a:rPr>
              <a:t>dziennikarz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b="1"/>
              <a:t>ABCD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 b="1"/>
              <a:t>A</a:t>
            </a:r>
            <a:r>
              <a:rPr lang="en-GB" sz="2800"/>
              <a:t>ccuracy - Dokładność,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 b="1"/>
              <a:t>B</a:t>
            </a:r>
            <a:r>
              <a:rPr lang="en-GB" sz="2800"/>
              <a:t>revity - Krótkość,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 b="1"/>
              <a:t>C</a:t>
            </a:r>
            <a:r>
              <a:rPr lang="en-GB" sz="2800"/>
              <a:t>onciseness - Zwięzłość,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 sz="2800" b="1"/>
              <a:t>D</a:t>
            </a:r>
            <a:r>
              <a:rPr lang="en-GB" sz="2800"/>
              <a:t>irectness - Bezpośredniość.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GB"/>
              <a:t>Uważny pisarz musi pamiętać o rozróżnieniu między denotacją (znaczeniem bezpośrednim) a konotacją (znaczeniem sugerowanym). 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Macintosh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Office Theme</vt:lpstr>
      <vt:lpstr>Podstawy dziennikarstwa</vt:lpstr>
      <vt:lpstr>Co to jest dziennikarstwo?</vt:lpstr>
      <vt:lpstr>Początki dziennikarstwa </vt:lpstr>
      <vt:lpstr>Dziennikarstwo w XX wieku </vt:lpstr>
      <vt:lpstr>Kodeks Etyki </vt:lpstr>
      <vt:lpstr>Kodeks Etyki </vt:lpstr>
      <vt:lpstr>Pięć wartości dziennikarstwa </vt:lpstr>
      <vt:lpstr>Dokładność i standardy w zakresie sprawozdawczości faktograficznej </vt:lpstr>
      <vt:lpstr>Pisz jak dziennikarz </vt:lpstr>
      <vt:lpstr>Pisz jak dziennikarz </vt:lpstr>
      <vt:lpstr>Pisz jak dziennikarz </vt:lpstr>
      <vt:lpstr>Bardzo 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dziennikarstwa</dc:title>
  <cp:lastModifiedBy>Apríl Ágústudóttir</cp:lastModifiedBy>
  <cp:revision>1</cp:revision>
  <dcterms:modified xsi:type="dcterms:W3CDTF">2022-02-06T13:17:25Z</dcterms:modified>
</cp:coreProperties>
</file>