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1pPr>
    <a:lvl2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2pPr>
    <a:lvl3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3pPr>
    <a:lvl4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4pPr>
    <a:lvl5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5pPr>
    <a:lvl6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6pPr>
    <a:lvl7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7pPr>
    <a:lvl8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8pPr>
    <a:lvl9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solidFill>
            <a:schemeClr val="accent1">
              <a:satOff val="12166"/>
              <a:lumOff val="-13042"/>
            </a:schemeClr>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solidFill>
                <a:srgbClr val="CBCBCB"/>
              </a:solidFill>
              <a:prstDash val="solid"/>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chemeClr val="accent2">
                  <a:hueOff val="-487087"/>
                  <a:satOff val="-2686"/>
                  <a:lumOff val="14808"/>
                </a:schemeClr>
              </a:solidFill>
              <a:prstDash val="solid"/>
              <a:miter lim="400000"/>
            </a:ln>
          </a:right>
          <a:top>
            <a:ln w="12700" cap="flat">
              <a:solidFill>
                <a:schemeClr val="accent2">
                  <a:hueOff val="-487087"/>
                  <a:satOff val="-2686"/>
                  <a:lumOff val="14808"/>
                </a:schemeClr>
              </a:solidFill>
              <a:prstDash val="solid"/>
              <a:miter lim="400000"/>
            </a:ln>
          </a:top>
          <a:bottom>
            <a:ln w="12700" cap="flat">
              <a:solidFill>
                <a:schemeClr val="accent2">
                  <a:hueOff val="-487087"/>
                  <a:satOff val="-2686"/>
                  <a:lumOff val="14808"/>
                </a:schemeClr>
              </a:solidFill>
              <a:prstDash val="solid"/>
              <a:miter lim="400000"/>
            </a:ln>
          </a:bottom>
          <a:insideH>
            <a:ln w="12700" cap="flat">
              <a:solidFill>
                <a:schemeClr val="accent2">
                  <a:hueOff val="-487087"/>
                  <a:satOff val="-2686"/>
                  <a:lumOff val="14808"/>
                </a:schemeClr>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chemeClr val="accent2">
                  <a:hueOff val="-487087"/>
                  <a:satOff val="-2686"/>
                  <a:lumOff val="14808"/>
                </a:schemeClr>
              </a:solidFill>
              <a:prstDash val="solid"/>
              <a:miter lim="400000"/>
            </a:ln>
          </a:left>
          <a:right>
            <a:ln w="12700" cap="flat">
              <a:solidFill>
                <a:schemeClr val="accent2">
                  <a:hueOff val="-487087"/>
                  <a:satOff val="-2686"/>
                  <a:lumOff val="14808"/>
                </a:schemeClr>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1270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chemeClr val="accent2">
                  <a:hueOff val="-487087"/>
                  <a:satOff val="-2686"/>
                  <a:lumOff val="14808"/>
                </a:schemeClr>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0" d="100"/>
          <a:sy n="30" d="100"/>
        </p:scale>
        <p:origin x="88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2" name="Line"/>
          <p:cNvSpPr/>
          <p:nvPr/>
        </p:nvSpPr>
        <p:spPr>
          <a:xfrm>
            <a:off x="1066800" y="6680200"/>
            <a:ext cx="22252676"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3" name="Title Text"/>
          <p:cNvSpPr txBox="1">
            <a:spLocks noGrp="1"/>
          </p:cNvSpPr>
          <p:nvPr>
            <p:ph type="title"/>
          </p:nvPr>
        </p:nvSpPr>
        <p:spPr>
          <a:xfrm>
            <a:off x="1066800" y="1854200"/>
            <a:ext cx="22237700" cy="4470400"/>
          </a:xfrm>
          <a:prstGeom prst="rect">
            <a:avLst/>
          </a:prstGeom>
        </p:spPr>
        <p:txBody>
          <a:bodyPr/>
          <a:lstStyle/>
          <a:p>
            <a:r>
              <a:t>Title Text</a:t>
            </a:r>
          </a:p>
        </p:txBody>
      </p:sp>
      <p:sp>
        <p:nvSpPr>
          <p:cNvPr id="14" name="Body Level One…"/>
          <p:cNvSpPr txBox="1">
            <a:spLocks noGrp="1"/>
          </p:cNvSpPr>
          <p:nvPr>
            <p:ph type="body" sz="quarter" idx="1"/>
          </p:nvPr>
        </p:nvSpPr>
        <p:spPr>
          <a:xfrm>
            <a:off x="1066800" y="7048500"/>
            <a:ext cx="22237700" cy="14351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101" name="–Johnny Appleseed"/>
          <p:cNvSpPr txBox="1">
            <a:spLocks noGrp="1"/>
          </p:cNvSpPr>
          <p:nvPr>
            <p:ph type="body" sz="quarter" idx="21"/>
          </p:nvPr>
        </p:nvSpPr>
        <p:spPr>
          <a:xfrm>
            <a:off x="2387600" y="8953500"/>
            <a:ext cx="19621500" cy="647700"/>
          </a:xfrm>
          <a:prstGeom prst="rect">
            <a:avLst/>
          </a:prstGeom>
        </p:spPr>
        <p:txBody>
          <a:bodyPr>
            <a:spAutoFit/>
          </a:bodyPr>
          <a:lstStyle>
            <a:lvl1pPr marL="0" indent="0" algn="ctr" defTabSz="647700">
              <a:spcBef>
                <a:spcPts val="0"/>
              </a:spcBef>
              <a:buSzTx/>
              <a:buFontTx/>
              <a:buNone/>
              <a:defRPr sz="3600">
                <a:solidFill>
                  <a:srgbClr val="000000"/>
                </a:solidFill>
                <a:latin typeface="Helvetica Neue Medium"/>
                <a:ea typeface="Helvetica Neue Medium"/>
                <a:cs typeface="Helvetica Neue Medium"/>
                <a:sym typeface="Helvetica Neue Medium"/>
              </a:defRPr>
            </a:lvl1pPr>
          </a:lstStyle>
          <a:p>
            <a:r>
              <a:t>–Johnny Appleseed</a:t>
            </a:r>
          </a:p>
        </p:txBody>
      </p:sp>
      <p:sp>
        <p:nvSpPr>
          <p:cNvPr id="102" name="“Type a quote here.”"/>
          <p:cNvSpPr txBox="1">
            <a:spLocks noGrp="1"/>
          </p:cNvSpPr>
          <p:nvPr>
            <p:ph type="body" sz="quarter" idx="22"/>
          </p:nvPr>
        </p:nvSpPr>
        <p:spPr>
          <a:xfrm>
            <a:off x="2387600" y="6061864"/>
            <a:ext cx="19621500" cy="944572"/>
          </a:xfrm>
          <a:prstGeom prst="rect">
            <a:avLst/>
          </a:prstGeom>
        </p:spPr>
        <p:txBody>
          <a:bodyPr anchor="ctr">
            <a:spAutoFit/>
          </a:bodyPr>
          <a:lstStyle>
            <a:lvl1pPr marL="0" indent="0" algn="ctr" defTabSz="647700">
              <a:spcBef>
                <a:spcPts val="3400"/>
              </a:spcBef>
              <a:buSzTx/>
              <a:buFontTx/>
              <a:buNone/>
              <a:defRPr sz="5600"/>
            </a:lvl1pPr>
          </a:lstStyle>
          <a:p>
            <a:r>
              <a:t>“Type a quote here.”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10" name="aerial view of an old city in Italy"/>
          <p:cNvSpPr>
            <a:spLocks noGrp="1"/>
          </p:cNvSpPr>
          <p:nvPr>
            <p:ph type="pic" idx="21"/>
          </p:nvPr>
        </p:nvSpPr>
        <p:spPr>
          <a:xfrm>
            <a:off x="-12700" y="-25400"/>
            <a:ext cx="24384000" cy="17774328"/>
          </a:xfrm>
          <a:prstGeom prst="rect">
            <a:avLst/>
          </a:prstGeom>
        </p:spPr>
        <p:txBody>
          <a:bodyPr lIns="91439" tIns="45719" rIns="91439" bIns="45719">
            <a:noAutofit/>
          </a:bodyPr>
          <a:lstStyle/>
          <a:p>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18"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22" name="Line"/>
          <p:cNvSpPr/>
          <p:nvPr/>
        </p:nvSpPr>
        <p:spPr>
          <a:xfrm>
            <a:off x="14147800" y="11214100"/>
            <a:ext cx="0" cy="200043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3" name="partial view looking up at the Colosseum under a blue sky"/>
          <p:cNvSpPr>
            <a:spLocks noGrp="1"/>
          </p:cNvSpPr>
          <p:nvPr>
            <p:ph type="pic" idx="21"/>
          </p:nvPr>
        </p:nvSpPr>
        <p:spPr>
          <a:xfrm>
            <a:off x="-88900" y="-38100"/>
            <a:ext cx="35966400" cy="21882100"/>
          </a:xfrm>
          <a:prstGeom prst="rect">
            <a:avLst/>
          </a:prstGeom>
        </p:spPr>
        <p:txBody>
          <a:bodyPr lIns="91439" tIns="45719" rIns="91439" bIns="45719">
            <a:noAutofit/>
          </a:bodyPr>
          <a:lstStyle/>
          <a:p>
            <a:endParaRPr/>
          </a:p>
        </p:txBody>
      </p:sp>
      <p:sp>
        <p:nvSpPr>
          <p:cNvPr id="24" name="Title Text"/>
          <p:cNvSpPr txBox="1">
            <a:spLocks noGrp="1"/>
          </p:cNvSpPr>
          <p:nvPr>
            <p:ph type="title"/>
          </p:nvPr>
        </p:nvSpPr>
        <p:spPr>
          <a:xfrm>
            <a:off x="2641600" y="10947400"/>
            <a:ext cx="10858500" cy="2387600"/>
          </a:xfrm>
          <a:prstGeom prst="rect">
            <a:avLst/>
          </a:prstGeom>
        </p:spPr>
        <p:txBody>
          <a:bodyPr anchor="ctr"/>
          <a:lstStyle>
            <a:lvl1pPr algn="r"/>
          </a:lstStyle>
          <a:p>
            <a:r>
              <a:t>Title Text</a:t>
            </a:r>
          </a:p>
        </p:txBody>
      </p:sp>
      <p:sp>
        <p:nvSpPr>
          <p:cNvPr id="25" name="Body Level One…"/>
          <p:cNvSpPr txBox="1">
            <a:spLocks noGrp="1"/>
          </p:cNvSpPr>
          <p:nvPr>
            <p:ph type="body" sz="quarter" idx="1"/>
          </p:nvPr>
        </p:nvSpPr>
        <p:spPr>
          <a:xfrm>
            <a:off x="14719300" y="11938000"/>
            <a:ext cx="9283700" cy="7112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re">
    <p:spTree>
      <p:nvGrpSpPr>
        <p:cNvPr id="1" name=""/>
        <p:cNvGrpSpPr/>
        <p:nvPr/>
      </p:nvGrpSpPr>
      <p:grpSpPr>
        <a:xfrm>
          <a:off x="0" y="0"/>
          <a:ext cx="0" cy="0"/>
          <a:chOff x="0" y="0"/>
          <a:chExt cx="0" cy="0"/>
        </a:xfrm>
      </p:grpSpPr>
      <p:sp>
        <p:nvSpPr>
          <p:cNvPr id="33" name="Title Text"/>
          <p:cNvSpPr txBox="1">
            <a:spLocks noGrp="1"/>
          </p:cNvSpPr>
          <p:nvPr>
            <p:ph type="title"/>
          </p:nvPr>
        </p:nvSpPr>
        <p:spPr>
          <a:xfrm>
            <a:off x="1066800" y="4622800"/>
            <a:ext cx="22237700" cy="4470400"/>
          </a:xfrm>
          <a:prstGeom prst="rect">
            <a:avLst/>
          </a:prstGeom>
        </p:spPr>
        <p:txBody>
          <a:bodyPr anchor="ctr"/>
          <a:lstStyle/>
          <a:p>
            <a:r>
              <a:t>Title Text</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41" name="Line"/>
          <p:cNvSpPr/>
          <p:nvPr/>
        </p:nvSpPr>
        <p:spPr>
          <a:xfrm>
            <a:off x="1066800" y="6845300"/>
            <a:ext cx="10002141" cy="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 name="partial view looking up at the Colosseum under a blue sky"/>
          <p:cNvSpPr>
            <a:spLocks noGrp="1"/>
          </p:cNvSpPr>
          <p:nvPr>
            <p:ph type="pic" idx="21"/>
          </p:nvPr>
        </p:nvSpPr>
        <p:spPr>
          <a:xfrm>
            <a:off x="9867900" y="-12700"/>
            <a:ext cx="20929600" cy="13982700"/>
          </a:xfrm>
          <a:prstGeom prst="rect">
            <a:avLst/>
          </a:prstGeom>
        </p:spPr>
        <p:txBody>
          <a:bodyPr lIns="91439" tIns="45719" rIns="91439" bIns="45719">
            <a:noAutofit/>
          </a:bodyPr>
          <a:lstStyle/>
          <a:p>
            <a:endParaRPr/>
          </a:p>
        </p:txBody>
      </p:sp>
      <p:sp>
        <p:nvSpPr>
          <p:cNvPr id="43" name="Title Text"/>
          <p:cNvSpPr txBox="1">
            <a:spLocks noGrp="1"/>
          </p:cNvSpPr>
          <p:nvPr>
            <p:ph type="title"/>
          </p:nvPr>
        </p:nvSpPr>
        <p:spPr>
          <a:xfrm>
            <a:off x="1066800" y="2019300"/>
            <a:ext cx="10007600" cy="4470400"/>
          </a:xfrm>
          <a:prstGeom prst="rect">
            <a:avLst/>
          </a:prstGeom>
        </p:spPr>
        <p:txBody>
          <a:bodyPr/>
          <a:lstStyle/>
          <a:p>
            <a:r>
              <a:t>Title Text</a:t>
            </a:r>
          </a:p>
        </p:txBody>
      </p:sp>
      <p:sp>
        <p:nvSpPr>
          <p:cNvPr id="44" name="Body Level One…"/>
          <p:cNvSpPr txBox="1">
            <a:spLocks noGrp="1"/>
          </p:cNvSpPr>
          <p:nvPr>
            <p:ph type="body" sz="quarter" idx="1"/>
          </p:nvPr>
        </p:nvSpPr>
        <p:spPr>
          <a:xfrm>
            <a:off x="1066800" y="7213600"/>
            <a:ext cx="10007600" cy="44704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xfrm>
            <a:off x="952499" y="12985800"/>
            <a:ext cx="368505" cy="3746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p>
            <a:r>
              <a:t>Title Text</a:t>
            </a: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sp>
        <p:nvSpPr>
          <p:cNvPr id="6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69" name="Line"/>
          <p:cNvSpPr/>
          <p:nvPr/>
        </p:nvSpPr>
        <p:spPr>
          <a:xfrm>
            <a:off x="1066800" y="2768600"/>
            <a:ext cx="9512612" cy="186"/>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0" name="row of blue gondolas with Venice in the background"/>
          <p:cNvSpPr>
            <a:spLocks noGrp="1"/>
          </p:cNvSpPr>
          <p:nvPr>
            <p:ph type="pic" idx="21"/>
          </p:nvPr>
        </p:nvSpPr>
        <p:spPr>
          <a:xfrm>
            <a:off x="12052300" y="-1016000"/>
            <a:ext cx="12788900" cy="19037300"/>
          </a:xfrm>
          <a:prstGeom prst="rect">
            <a:avLst/>
          </a:prstGeom>
        </p:spPr>
        <p:txBody>
          <a:bodyPr lIns="91439" tIns="45719" rIns="91439" bIns="45719">
            <a:noAutofit/>
          </a:bodyPr>
          <a:lstStyle/>
          <a:p>
            <a:endParaRPr/>
          </a:p>
        </p:txBody>
      </p:sp>
      <p:sp>
        <p:nvSpPr>
          <p:cNvPr id="71" name="Title Text"/>
          <p:cNvSpPr txBox="1">
            <a:spLocks noGrp="1"/>
          </p:cNvSpPr>
          <p:nvPr>
            <p:ph type="title"/>
          </p:nvPr>
        </p:nvSpPr>
        <p:spPr>
          <a:xfrm>
            <a:off x="1066800" y="469900"/>
            <a:ext cx="9525000" cy="1968500"/>
          </a:xfrm>
          <a:prstGeom prst="rect">
            <a:avLst/>
          </a:prstGeom>
        </p:spPr>
        <p:txBody>
          <a:bodyPr/>
          <a:lstStyle/>
          <a:p>
            <a:r>
              <a:t>Title Text</a:t>
            </a:r>
          </a:p>
        </p:txBody>
      </p:sp>
      <p:sp>
        <p:nvSpPr>
          <p:cNvPr id="72" name="Body Level One…"/>
          <p:cNvSpPr txBox="1">
            <a:spLocks noGrp="1"/>
          </p:cNvSpPr>
          <p:nvPr>
            <p:ph type="body" sz="half" idx="1"/>
          </p:nvPr>
        </p:nvSpPr>
        <p:spPr>
          <a:xfrm>
            <a:off x="1066800" y="3124200"/>
            <a:ext cx="9525000" cy="9372600"/>
          </a:xfrm>
          <a:prstGeom prst="rect">
            <a:avLst/>
          </a:prstGeom>
        </p:spPr>
        <p:txBody>
          <a:bodyPr/>
          <a:lstStyle>
            <a:lvl1pPr marL="457200" indent="-457200">
              <a:spcBef>
                <a:spcPts val="4200"/>
              </a:spcBef>
              <a:defRPr sz="3600">
                <a:latin typeface="Helvetica Neue"/>
                <a:ea typeface="Helvetica Neue"/>
                <a:cs typeface="Helvetica Neue"/>
                <a:sym typeface="Helvetica Neue"/>
              </a:defRPr>
            </a:lvl1pPr>
            <a:lvl2pPr marL="914400" indent="-457200">
              <a:spcBef>
                <a:spcPts val="4200"/>
              </a:spcBef>
              <a:defRPr sz="3600">
                <a:latin typeface="Helvetica Neue"/>
                <a:ea typeface="Helvetica Neue"/>
                <a:cs typeface="Helvetica Neue"/>
                <a:sym typeface="Helvetica Neue"/>
              </a:defRPr>
            </a:lvl2pPr>
            <a:lvl3pPr marL="1371600" indent="-457200">
              <a:spcBef>
                <a:spcPts val="4200"/>
              </a:spcBef>
              <a:defRPr sz="3600">
                <a:latin typeface="Helvetica Neue"/>
                <a:ea typeface="Helvetica Neue"/>
                <a:cs typeface="Helvetica Neue"/>
                <a:sym typeface="Helvetica Neue"/>
              </a:defRPr>
            </a:lvl3pPr>
            <a:lvl4pPr marL="1828800" indent="-457200">
              <a:spcBef>
                <a:spcPts val="4200"/>
              </a:spcBef>
              <a:defRPr sz="3600">
                <a:latin typeface="Helvetica Neue"/>
                <a:ea typeface="Helvetica Neue"/>
                <a:cs typeface="Helvetica Neue"/>
                <a:sym typeface="Helvetica Neue"/>
              </a:defRPr>
            </a:lvl4pPr>
            <a:lvl5pPr marL="2286000" indent="-457200">
              <a:spcBef>
                <a:spcPts val="4200"/>
              </a:spcBef>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73" name="Slide Number"/>
          <p:cNvSpPr txBox="1">
            <a:spLocks noGrp="1"/>
          </p:cNvSpPr>
          <p:nvPr>
            <p:ph type="sldNum" sz="quarter" idx="2"/>
          </p:nvPr>
        </p:nvSpPr>
        <p:spPr>
          <a:xfrm>
            <a:off x="957643" y="12985800"/>
            <a:ext cx="368504" cy="374600"/>
          </a:xfrm>
          <a:prstGeom prst="rect">
            <a:avLst/>
          </a:prstGeom>
        </p:spPr>
        <p:txBody>
          <a:bodyPr/>
          <a:lstStyle>
            <a:lvl1pPr algn="l"/>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80" name="Body Level One…"/>
          <p:cNvSpPr txBox="1">
            <a:spLocks noGrp="1"/>
          </p:cNvSpPr>
          <p:nvPr>
            <p:ph type="body" idx="1"/>
          </p:nvPr>
        </p:nvSpPr>
        <p:spPr>
          <a:xfrm>
            <a:off x="1663700" y="1244600"/>
            <a:ext cx="21031200" cy="11201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88" name="Line"/>
          <p:cNvSpPr/>
          <p:nvPr/>
        </p:nvSpPr>
        <p:spPr>
          <a:xfrm flipH="1">
            <a:off x="15811739" y="711200"/>
            <a:ext cx="1" cy="11143606"/>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9" name="Line"/>
          <p:cNvSpPr/>
          <p:nvPr/>
        </p:nvSpPr>
        <p:spPr>
          <a:xfrm>
            <a:off x="15811500" y="6277570"/>
            <a:ext cx="7763085" cy="1"/>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0" name="bridge over river with city buildings in the background"/>
          <p:cNvSpPr>
            <a:spLocks noGrp="1"/>
          </p:cNvSpPr>
          <p:nvPr>
            <p:ph type="pic" sz="quarter" idx="21"/>
          </p:nvPr>
        </p:nvSpPr>
        <p:spPr>
          <a:xfrm>
            <a:off x="15930593" y="6423034"/>
            <a:ext cx="9151185" cy="6108701"/>
          </a:xfrm>
          <a:prstGeom prst="rect">
            <a:avLst/>
          </a:prstGeom>
        </p:spPr>
        <p:txBody>
          <a:bodyPr lIns="91439" tIns="45719" rIns="91439" bIns="45719">
            <a:noAutofit/>
          </a:bodyPr>
          <a:lstStyle/>
          <a:p>
            <a:endParaRPr/>
          </a:p>
        </p:txBody>
      </p:sp>
      <p:sp>
        <p:nvSpPr>
          <p:cNvPr id="91" name="row of blue gondolas with Venice in the background"/>
          <p:cNvSpPr>
            <a:spLocks noGrp="1"/>
          </p:cNvSpPr>
          <p:nvPr>
            <p:ph type="pic" sz="half" idx="22"/>
          </p:nvPr>
        </p:nvSpPr>
        <p:spPr>
          <a:xfrm>
            <a:off x="15900400" y="-152400"/>
            <a:ext cx="7785100" cy="11595101"/>
          </a:xfrm>
          <a:prstGeom prst="rect">
            <a:avLst/>
          </a:prstGeom>
        </p:spPr>
        <p:txBody>
          <a:bodyPr lIns="91439" tIns="45719" rIns="91439" bIns="45719">
            <a:noAutofit/>
          </a:bodyPr>
          <a:lstStyle/>
          <a:p>
            <a:endParaRPr/>
          </a:p>
        </p:txBody>
      </p:sp>
      <p:sp>
        <p:nvSpPr>
          <p:cNvPr id="92" name="aerial view of an old city in Italy"/>
          <p:cNvSpPr>
            <a:spLocks noGrp="1"/>
          </p:cNvSpPr>
          <p:nvPr>
            <p:ph type="pic" idx="23"/>
          </p:nvPr>
        </p:nvSpPr>
        <p:spPr>
          <a:xfrm>
            <a:off x="622300" y="711200"/>
            <a:ext cx="15544800" cy="11328400"/>
          </a:xfrm>
          <a:prstGeom prst="rect">
            <a:avLst/>
          </a:prstGeom>
        </p:spPr>
        <p:txBody>
          <a:bodyPr lIns="91439" tIns="45719" rIns="91439" bIns="45719">
            <a:noAutofit/>
          </a:bodyPr>
          <a:lstStyle/>
          <a:p>
            <a:endParaRPr/>
          </a:p>
        </p:txBody>
      </p:sp>
      <p:sp>
        <p:nvSpPr>
          <p:cNvPr id="93" name="Body Level One…"/>
          <p:cNvSpPr txBox="1">
            <a:spLocks noGrp="1"/>
          </p:cNvSpPr>
          <p:nvPr>
            <p:ph type="body" sz="quarter" idx="1"/>
          </p:nvPr>
        </p:nvSpPr>
        <p:spPr>
          <a:xfrm>
            <a:off x="977900" y="12179300"/>
            <a:ext cx="14579600" cy="13208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1066800" y="2768600"/>
            <a:ext cx="22252698"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 name="Title Text"/>
          <p:cNvSpPr txBox="1">
            <a:spLocks noGrp="1"/>
          </p:cNvSpPr>
          <p:nvPr>
            <p:ph type="title"/>
          </p:nvPr>
        </p:nvSpPr>
        <p:spPr>
          <a:xfrm>
            <a:off x="1066800" y="469900"/>
            <a:ext cx="22237700" cy="1968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Title Text</a:t>
            </a:r>
          </a:p>
        </p:txBody>
      </p:sp>
      <p:sp>
        <p:nvSpPr>
          <p:cNvPr id="4" name="Body Level One…"/>
          <p:cNvSpPr txBox="1">
            <a:spLocks noGrp="1"/>
          </p:cNvSpPr>
          <p:nvPr>
            <p:ph type="body" idx="1"/>
          </p:nvPr>
        </p:nvSpPr>
        <p:spPr>
          <a:xfrm>
            <a:off x="1066800" y="3124200"/>
            <a:ext cx="22237700" cy="9372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216221" y="12985800"/>
            <a:ext cx="368504" cy="374600"/>
          </a:xfrm>
          <a:prstGeom prst="rect">
            <a:avLst/>
          </a:prstGeom>
          <a:ln w="12700">
            <a:miter lim="400000"/>
          </a:ln>
        </p:spPr>
        <p:txBody>
          <a:bodyPr wrap="none" lIns="50800" tIns="50800" rIns="50800" bIns="50800" anchor="b">
            <a:spAutoFit/>
          </a:bodyPr>
          <a:lstStyle>
            <a:lvl1pPr algn="r">
              <a:defRPr sz="1800">
                <a:latin typeface="Helvetica Neue"/>
                <a:ea typeface="Helvetica Neue"/>
                <a:cs typeface="Helvetica Neue"/>
                <a:sym typeface="Helvetica Neue"/>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1pPr>
      <a:lvl2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2pPr>
      <a:lvl3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3pPr>
      <a:lvl4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4pPr>
      <a:lvl5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5pPr>
      <a:lvl6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6pPr>
      <a:lvl7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7pPr>
      <a:lvl8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8pPr>
      <a:lvl9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9pPr>
    </p:titleStyle>
    <p:bodyStyle>
      <a:lvl1pPr marL="63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1pPr>
      <a:lvl2pPr marL="127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2pPr>
      <a:lvl3pPr marL="190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3pPr>
      <a:lvl4pPr marL="254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4pPr>
      <a:lvl5pPr marL="317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5pPr>
      <a:lvl6pPr marL="381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6pPr>
      <a:lvl7pPr marL="444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7pPr>
      <a:lvl8pPr marL="508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8pPr>
      <a:lvl9pPr marL="571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9pPr>
    </p:bodyStyle>
    <p:otherStyle>
      <a:lvl1pPr marL="0" marR="0" indent="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2286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4572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6858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9144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11430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13716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16002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18288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partial view looking up at the Colosseum under a blue sky" descr="partial view looking up at the Colosseum under a blue sky"/>
          <p:cNvPicPr>
            <a:picLocks noGrp="1" noChangeAspect="1"/>
          </p:cNvPicPr>
          <p:nvPr>
            <p:ph type="pic" idx="21"/>
          </p:nvPr>
        </p:nvPicPr>
        <p:blipFill>
          <a:blip r:embed="rId2"/>
          <a:srcRect l="245" r="245"/>
          <a:stretch>
            <a:fillRect/>
          </a:stretch>
        </p:blipFill>
        <p:spPr>
          <a:xfrm>
            <a:off x="-1" y="1138859"/>
            <a:ext cx="24384001" cy="8402982"/>
          </a:xfrm>
          <a:prstGeom prst="rect">
            <a:avLst/>
          </a:prstGeom>
        </p:spPr>
      </p:pic>
      <p:sp>
        <p:nvSpPr>
          <p:cNvPr id="128" name="ONLINE CHILD SEXUAL EXPLOITATION"/>
          <p:cNvSpPr txBox="1">
            <a:spLocks noGrp="1"/>
          </p:cNvSpPr>
          <p:nvPr>
            <p:ph type="title"/>
          </p:nvPr>
        </p:nvSpPr>
        <p:spPr>
          <a:prstGeom prst="rect">
            <a:avLst/>
          </a:prstGeom>
        </p:spPr>
        <p:txBody>
          <a:bodyPr/>
          <a:lstStyle>
            <a:lvl1pPr algn="ctr"/>
          </a:lstStyle>
          <a:p>
            <a:r>
              <a:rPr lang="fr-FR" dirty="0"/>
              <a:t>EXPLOITATION SEXUELLE DES ENFANTS (CSE) EN LIGNE</a:t>
            </a:r>
            <a:endParaRPr dirty="0"/>
          </a:p>
        </p:txBody>
      </p:sp>
      <p:sp>
        <p:nvSpPr>
          <p:cNvPr id="129" name="BY CHARLIE PORTER-BAKER"/>
          <p:cNvSpPr txBox="1">
            <a:spLocks noGrp="1"/>
          </p:cNvSpPr>
          <p:nvPr>
            <p:ph type="body" sz="quarter" idx="1"/>
          </p:nvPr>
        </p:nvSpPr>
        <p:spPr>
          <a:prstGeom prst="rect">
            <a:avLst/>
          </a:prstGeom>
        </p:spPr>
        <p:txBody>
          <a:bodyPr/>
          <a:lstStyle>
            <a:lvl1pPr>
              <a:defRPr>
                <a:solidFill>
                  <a:srgbClr val="000000"/>
                </a:solidFill>
              </a:defRPr>
            </a:lvl1pPr>
          </a:lstStyle>
          <a:p>
            <a:r>
              <a:rPr lang="fr-FR" dirty="0"/>
              <a:t>DE</a:t>
            </a:r>
            <a:r>
              <a:rPr dirty="0"/>
              <a:t> CHARLIE PORTER-BAKER</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row of blue gondolas with Venice in the background" descr="row of blue gondolas with Venice in the background"/>
          <p:cNvPicPr>
            <a:picLocks noGrp="1" noChangeAspect="1"/>
          </p:cNvPicPr>
          <p:nvPr>
            <p:ph type="pic" idx="21"/>
          </p:nvPr>
        </p:nvPicPr>
        <p:blipFill>
          <a:blip r:embed="rId2"/>
          <a:srcRect l="12682" r="28007"/>
          <a:stretch>
            <a:fillRect/>
          </a:stretch>
        </p:blipFill>
        <p:spPr>
          <a:xfrm>
            <a:off x="12181550" y="0"/>
            <a:ext cx="12202450" cy="13716000"/>
          </a:xfrm>
          <a:prstGeom prst="rect">
            <a:avLst/>
          </a:prstGeom>
        </p:spPr>
      </p:pic>
      <p:sp>
        <p:nvSpPr>
          <p:cNvPr id="132" name="WHAT FORMS CAN ONLINE CSE TAKE?"/>
          <p:cNvSpPr txBox="1">
            <a:spLocks noGrp="1"/>
          </p:cNvSpPr>
          <p:nvPr>
            <p:ph type="title"/>
          </p:nvPr>
        </p:nvSpPr>
        <p:spPr>
          <a:prstGeom prst="rect">
            <a:avLst/>
          </a:prstGeom>
        </p:spPr>
        <p:txBody>
          <a:bodyPr anchor="ctr">
            <a:normAutofit fontScale="90000"/>
          </a:bodyPr>
          <a:lstStyle>
            <a:lvl1pPr algn="ctr"/>
          </a:lstStyle>
          <a:p>
            <a:r>
              <a:rPr lang="fr-FR" dirty="0"/>
              <a:t>SOUS QUELLES FORMES LE CSE EN LIGNE PEUT-IL SE PRÉSENTER ? </a:t>
            </a:r>
            <a:endParaRPr dirty="0"/>
          </a:p>
        </p:txBody>
      </p:sp>
      <p:sp>
        <p:nvSpPr>
          <p:cNvPr id="133" name="Online Grooming.…"/>
          <p:cNvSpPr txBox="1">
            <a:spLocks noGrp="1"/>
          </p:cNvSpPr>
          <p:nvPr>
            <p:ph type="body" sz="half" idx="1"/>
          </p:nvPr>
        </p:nvSpPr>
        <p:spPr>
          <a:xfrm>
            <a:off x="1060605" y="3404798"/>
            <a:ext cx="9525001" cy="9372601"/>
          </a:xfrm>
          <a:prstGeom prst="rect">
            <a:avLst/>
          </a:prstGeom>
        </p:spPr>
        <p:txBody>
          <a:bodyPr/>
          <a:lstStyle/>
          <a:p>
            <a:pPr>
              <a:defRPr sz="4200">
                <a:solidFill>
                  <a:srgbClr val="000000"/>
                </a:solidFill>
              </a:defRPr>
            </a:pPr>
            <a:r>
              <a:rPr lang="fr-FR" dirty="0"/>
              <a:t>Grooming en ligne. </a:t>
            </a:r>
          </a:p>
          <a:p>
            <a:pPr>
              <a:defRPr sz="4200">
                <a:solidFill>
                  <a:srgbClr val="000000"/>
                </a:solidFill>
              </a:defRPr>
            </a:pPr>
            <a:r>
              <a:rPr lang="fr-FR" dirty="0"/>
              <a:t>Live Streaming (diffusion en direct). </a:t>
            </a:r>
          </a:p>
          <a:p>
            <a:pPr>
              <a:defRPr sz="4200">
                <a:solidFill>
                  <a:srgbClr val="000000"/>
                </a:solidFill>
              </a:defRPr>
            </a:pPr>
            <a:r>
              <a:rPr lang="fr-FR" dirty="0"/>
              <a:t>Coercition et chantage en ligne. </a:t>
            </a:r>
          </a:p>
          <a:p>
            <a:pPr>
              <a:defRPr sz="4200">
                <a:solidFill>
                  <a:srgbClr val="000000"/>
                </a:solidFill>
              </a:defRPr>
            </a:pPr>
            <a:r>
              <a:rPr lang="fr-FR" dirty="0"/>
              <a:t>Possession, production et partage d'images indécentes d'enfants (IIDC) et d'images interdites.</a:t>
            </a:r>
          </a:p>
          <a:p>
            <a:pPr>
              <a:defRPr sz="4200">
                <a:solidFill>
                  <a:srgbClr val="000000"/>
                </a:solidFill>
              </a:defRPr>
            </a:pPr>
            <a:r>
              <a:rPr lang="fr-FR" dirty="0"/>
              <a:t>ACTIVITÉ - Par groupes de 5, associez les définitions.</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35" name="DEFINITIONS EXPLAINED"/>
          <p:cNvSpPr txBox="1">
            <a:spLocks noGrp="1"/>
          </p:cNvSpPr>
          <p:nvPr>
            <p:ph type="title"/>
          </p:nvPr>
        </p:nvSpPr>
        <p:spPr>
          <a:prstGeom prst="rect">
            <a:avLst/>
          </a:prstGeom>
        </p:spPr>
        <p:txBody>
          <a:bodyPr anchor="ctr"/>
          <a:lstStyle>
            <a:lvl1pPr algn="ctr"/>
          </a:lstStyle>
          <a:p>
            <a:r>
              <a:rPr lang="fr-FR" dirty="0"/>
              <a:t>DÉFINITIONS EXPLIQUÉES</a:t>
            </a:r>
            <a:endParaRPr dirty="0"/>
          </a:p>
        </p:txBody>
      </p:sp>
      <p:sp>
        <p:nvSpPr>
          <p:cNvPr id="136" name="Online Grooming - The act of developing a relationship with a child to enable their abuse and exploitations both online and offline.…"/>
          <p:cNvSpPr txBox="1">
            <a:spLocks noGrp="1"/>
          </p:cNvSpPr>
          <p:nvPr>
            <p:ph type="body" idx="1"/>
          </p:nvPr>
        </p:nvSpPr>
        <p:spPr>
          <a:prstGeom prst="rect">
            <a:avLst/>
          </a:prstGeom>
        </p:spPr>
        <p:txBody>
          <a:bodyPr>
            <a:normAutofit lnSpcReduction="10000"/>
          </a:bodyPr>
          <a:lstStyle/>
          <a:p>
            <a:pPr marL="596900" indent="-596900" defTabSz="775969">
              <a:spcBef>
                <a:spcPts val="5500"/>
              </a:spcBef>
              <a:defRPr sz="4700">
                <a:solidFill>
                  <a:srgbClr val="000000"/>
                </a:solidFill>
              </a:defRPr>
            </a:pPr>
            <a:r>
              <a:rPr lang="fr-FR" dirty="0"/>
              <a:t>Online Grooming - Le fait de développer une relation avec un enfant pour pouvoir l'abuser et l'exploiter en ligne et hors ligne. </a:t>
            </a:r>
          </a:p>
          <a:p>
            <a:pPr marL="596900" indent="-596900" defTabSz="775969">
              <a:spcBef>
                <a:spcPts val="5500"/>
              </a:spcBef>
              <a:defRPr sz="4700">
                <a:solidFill>
                  <a:srgbClr val="000000"/>
                </a:solidFill>
              </a:defRPr>
            </a:pPr>
            <a:r>
              <a:rPr lang="fr-FR" dirty="0"/>
              <a:t>Live Streaming - Sollicitation des victimes pour effectuer ou observer des actes sexuels via une webcam. Cela inclut le fait d'assister à un acte sexuel avec l'agresseur qui dirige les actes sur les victimes. </a:t>
            </a:r>
          </a:p>
          <a:p>
            <a:pPr marL="596900" indent="-596900" defTabSz="775969">
              <a:spcBef>
                <a:spcPts val="5500"/>
              </a:spcBef>
              <a:defRPr sz="4700">
                <a:solidFill>
                  <a:srgbClr val="000000"/>
                </a:solidFill>
              </a:defRPr>
            </a:pPr>
            <a:r>
              <a:rPr lang="fr-FR" dirty="0"/>
              <a:t>Coercition et chantage en ligne - Utiliser des images et/ou des vidéos à caractère sexuel représentant un enfant, à des fins de profit sexuel, de profit financier ou de tout autre profit personnel.</a:t>
            </a:r>
          </a:p>
          <a:p>
            <a:pPr marL="596900" indent="-596900" defTabSz="775969">
              <a:spcBef>
                <a:spcPts val="5500"/>
              </a:spcBef>
              <a:defRPr sz="4700">
                <a:solidFill>
                  <a:srgbClr val="000000"/>
                </a:solidFill>
              </a:defRPr>
            </a:pPr>
            <a:r>
              <a:rPr lang="fr-FR" dirty="0"/>
              <a:t>Possession, production et partage d'images indécentes d'enfants (IIDC) et d'images interdites. - L'utilisation de plateformes en ligne pour stocker, partager et produire des images indécentes d'enfants. </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 name="row of blue gondolas with Venice in the background" descr="row of blue gondolas with Venice in the background"/>
          <p:cNvPicPr>
            <a:picLocks noGrp="1" noChangeAspect="1"/>
          </p:cNvPicPr>
          <p:nvPr>
            <p:ph type="pic" idx="21"/>
          </p:nvPr>
        </p:nvPicPr>
        <p:blipFill>
          <a:blip r:embed="rId2"/>
          <a:srcRect l="5555" r="5555"/>
          <a:stretch>
            <a:fillRect/>
          </a:stretch>
        </p:blipFill>
        <p:spPr>
          <a:xfrm>
            <a:off x="-42090" y="0"/>
            <a:ext cx="12192001" cy="13716001"/>
          </a:xfrm>
          <a:prstGeom prst="rect">
            <a:avLst/>
          </a:prstGeom>
        </p:spPr>
      </p:pic>
      <p:sp>
        <p:nvSpPr>
          <p:cNvPr id="139" name="KEY THREATS IN ONLINE CSE"/>
          <p:cNvSpPr txBox="1">
            <a:spLocks noGrp="1"/>
          </p:cNvSpPr>
          <p:nvPr>
            <p:ph type="title"/>
          </p:nvPr>
        </p:nvSpPr>
        <p:spPr>
          <a:xfrm>
            <a:off x="13160590" y="463549"/>
            <a:ext cx="9525001" cy="1968501"/>
          </a:xfrm>
          <a:prstGeom prst="rect">
            <a:avLst/>
          </a:prstGeom>
        </p:spPr>
        <p:txBody>
          <a:bodyPr anchor="ctr"/>
          <a:lstStyle>
            <a:lvl1pPr algn="ctr"/>
          </a:lstStyle>
          <a:p>
            <a:r>
              <a:rPr lang="fr-FR" dirty="0"/>
              <a:t>PRINCIPALES MENACES DU CSE EN LIGNE</a:t>
            </a:r>
            <a:endParaRPr dirty="0"/>
          </a:p>
        </p:txBody>
      </p:sp>
      <p:sp>
        <p:nvSpPr>
          <p:cNvPr id="140" name="Peer-to-peer (P2) networks and anonymised access like Darknet networks (e.g. Tor). These give opportunity to stronger networking possibilities with the anonymity, causing people to be more open about sharing their sexual interests.…"/>
          <p:cNvSpPr txBox="1">
            <a:spLocks noGrp="1"/>
          </p:cNvSpPr>
          <p:nvPr>
            <p:ph type="body" sz="half" idx="1"/>
          </p:nvPr>
        </p:nvSpPr>
        <p:spPr>
          <a:xfrm>
            <a:off x="13160590" y="3376738"/>
            <a:ext cx="9525001" cy="9372601"/>
          </a:xfrm>
          <a:prstGeom prst="rect">
            <a:avLst/>
          </a:prstGeom>
        </p:spPr>
        <p:txBody>
          <a:bodyPr/>
          <a:lstStyle/>
          <a:p>
            <a:r>
              <a:rPr lang="fr-FR" dirty="0"/>
              <a:t>Les réseaux pair-à-pair (P2) et les accès anonymes comme les réseaux Darknet (par exemple Tor). Ces réseaux permettent de renforcer les possibilités de mise en réseau dans l'anonymat, ce qui incite les gens à partager plus ouvertement leurs intérêts sexuels. </a:t>
            </a:r>
          </a:p>
          <a:p>
            <a:r>
              <a:rPr lang="fr-FR" dirty="0"/>
              <a:t>Diffusion en direct d'abus sexuels sur des enfants. Facilitée par la technologie, une tendance concerne l'abus d'enfants à l'étranger dans un but lucratif, en direct devant une caméra.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42" name="TRUE OR FALSE?"/>
          <p:cNvSpPr txBox="1">
            <a:spLocks noGrp="1"/>
          </p:cNvSpPr>
          <p:nvPr>
            <p:ph type="title"/>
          </p:nvPr>
        </p:nvSpPr>
        <p:spPr>
          <a:prstGeom prst="rect">
            <a:avLst/>
          </a:prstGeom>
        </p:spPr>
        <p:txBody>
          <a:bodyPr anchor="ctr"/>
          <a:lstStyle>
            <a:lvl1pPr algn="ctr"/>
          </a:lstStyle>
          <a:p>
            <a:r>
              <a:rPr lang="fr-FR" dirty="0"/>
              <a:t>VRAI OU FAUX ?</a:t>
            </a:r>
            <a:endParaRPr dirty="0"/>
          </a:p>
        </p:txBody>
      </p:sp>
      <p:sp>
        <p:nvSpPr>
          <p:cNvPr id="143" name="Last year 2.88 million accounts were registered globally across the most harmful child sexual abuse dark websites.…"/>
          <p:cNvSpPr txBox="1">
            <a:spLocks noGrp="1"/>
          </p:cNvSpPr>
          <p:nvPr>
            <p:ph type="body" idx="1"/>
          </p:nvPr>
        </p:nvSpPr>
        <p:spPr>
          <a:prstGeom prst="rect">
            <a:avLst/>
          </a:prstGeom>
        </p:spPr>
        <p:txBody>
          <a:bodyPr>
            <a:normAutofit fontScale="92500" lnSpcReduction="10000"/>
          </a:bodyPr>
          <a:lstStyle/>
          <a:p>
            <a:pPr marL="628650" indent="-628650" defTabSz="817244">
              <a:spcBef>
                <a:spcPts val="5800"/>
              </a:spcBef>
              <a:defRPr sz="4950">
                <a:solidFill>
                  <a:srgbClr val="000000"/>
                </a:solidFill>
              </a:defRPr>
            </a:pPr>
            <a:r>
              <a:rPr lang="fr-FR" dirty="0"/>
              <a:t>L'année dernière, 2,88 millions de comptes ont été enregistrés dans le monde à travers les sites obscurs d'abus sexuels d'enfants les plus nuisibles.</a:t>
            </a:r>
          </a:p>
          <a:p>
            <a:pPr marL="628650" indent="-628650" defTabSz="817244">
              <a:spcBef>
                <a:spcPts val="5800"/>
              </a:spcBef>
              <a:defRPr sz="4950">
                <a:solidFill>
                  <a:srgbClr val="000000"/>
                </a:solidFill>
              </a:defRPr>
            </a:pPr>
            <a:r>
              <a:rPr lang="fr-FR" dirty="0"/>
              <a:t>En 2021, l'Internet Watch </a:t>
            </a:r>
            <a:r>
              <a:rPr lang="fr-FR" dirty="0" err="1"/>
              <a:t>Foundation</a:t>
            </a:r>
            <a:r>
              <a:rPr lang="fr-FR" dirty="0"/>
              <a:t> (IWF) a pris des mesures contre 160 398 URL contenant des images ou des vidéos de matériel "autogénéré" - une augmentation de 70 % par rapport aux niveaux </a:t>
            </a:r>
            <a:r>
              <a:rPr lang="fr-FR" dirty="0" err="1"/>
              <a:t>pré-pandémiques</a:t>
            </a:r>
            <a:r>
              <a:rPr lang="fr-FR" dirty="0"/>
              <a:t>. En 2019, le nombre d'URL supprimées était de 38 424. </a:t>
            </a:r>
          </a:p>
          <a:p>
            <a:pPr marL="628650" indent="-628650" defTabSz="817244">
              <a:spcBef>
                <a:spcPts val="5800"/>
              </a:spcBef>
              <a:defRPr sz="4950">
                <a:solidFill>
                  <a:srgbClr val="000000"/>
                </a:solidFill>
              </a:defRPr>
            </a:pPr>
            <a:r>
              <a:rPr lang="fr-FR" dirty="0"/>
              <a:t>Les jeunes garçons sont particulièrement exposés, il y a 10 ans, ils représentaient 60 % des enfants vus dans des images d'abus sexuels - ce chiffre est aujourd'hui passé à 97 %. </a:t>
            </a:r>
          </a:p>
          <a:p>
            <a:pPr marL="628650" indent="-628650" defTabSz="817244">
              <a:spcBef>
                <a:spcPts val="5800"/>
              </a:spcBef>
              <a:defRPr sz="4950">
                <a:solidFill>
                  <a:srgbClr val="000000"/>
                </a:solidFill>
              </a:defRPr>
            </a:pPr>
            <a:r>
              <a:rPr lang="fr-FR" dirty="0"/>
              <a:t>L'imagerie autogénérée d'enfants âgés de 7 à 10 ans est le type de matériel le plus rapidement vu.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5" name="TRUE OR FALSE ANSWERS"/>
          <p:cNvSpPr txBox="1">
            <a:spLocks noGrp="1"/>
          </p:cNvSpPr>
          <p:nvPr>
            <p:ph type="title"/>
          </p:nvPr>
        </p:nvSpPr>
        <p:spPr>
          <a:prstGeom prst="rect">
            <a:avLst/>
          </a:prstGeom>
        </p:spPr>
        <p:txBody>
          <a:bodyPr anchor="ctr"/>
          <a:lstStyle>
            <a:lvl1pPr algn="ctr"/>
          </a:lstStyle>
          <a:p>
            <a:r>
              <a:rPr lang="fr-FR" dirty="0"/>
              <a:t>RÉPONSES VRAIES OU FAUSSES </a:t>
            </a:r>
            <a:endParaRPr dirty="0"/>
          </a:p>
        </p:txBody>
      </p:sp>
      <p:sp>
        <p:nvSpPr>
          <p:cNvPr id="146" name="TRUE - Last year 2.88 million accounts were registered globally across the most harmful child sexual abuse dark websites.…"/>
          <p:cNvSpPr txBox="1">
            <a:spLocks noGrp="1"/>
          </p:cNvSpPr>
          <p:nvPr>
            <p:ph type="body" idx="1"/>
          </p:nvPr>
        </p:nvSpPr>
        <p:spPr>
          <a:prstGeom prst="rect">
            <a:avLst/>
          </a:prstGeom>
        </p:spPr>
        <p:txBody>
          <a:bodyPr>
            <a:normAutofit fontScale="92500" lnSpcReduction="10000"/>
          </a:bodyPr>
          <a:lstStyle/>
          <a:p>
            <a:pPr marL="603250" indent="-603250" defTabSz="784225">
              <a:spcBef>
                <a:spcPts val="5600"/>
              </a:spcBef>
              <a:defRPr sz="4750">
                <a:solidFill>
                  <a:srgbClr val="000000"/>
                </a:solidFill>
              </a:defRPr>
            </a:pPr>
            <a:r>
              <a:rPr lang="fr-FR" b="1" dirty="0">
                <a:latin typeface="Helvetica Neue"/>
                <a:ea typeface="Helvetica Neue"/>
                <a:cs typeface="Helvetica Neue"/>
                <a:sym typeface="Helvetica Neue"/>
              </a:rPr>
              <a:t>VRAI - </a:t>
            </a:r>
            <a:r>
              <a:rPr lang="fr-FR" dirty="0">
                <a:latin typeface="Helvetica Neue"/>
                <a:ea typeface="Helvetica Neue"/>
                <a:cs typeface="Helvetica Neue"/>
                <a:sym typeface="Helvetica Neue"/>
              </a:rPr>
              <a:t>L'année dernière, 2,88 millions de comptes ont été enregistrés dans le monde sur les sites obscurs d'abus sexuels d'enfants les plus dangereux.  </a:t>
            </a:r>
          </a:p>
          <a:p>
            <a:pPr marL="603250" indent="-603250" defTabSz="784225">
              <a:spcBef>
                <a:spcPts val="5600"/>
              </a:spcBef>
              <a:defRPr sz="4750">
                <a:solidFill>
                  <a:srgbClr val="000000"/>
                </a:solidFill>
              </a:defRPr>
            </a:pPr>
            <a:r>
              <a:rPr lang="fr-FR" b="1" dirty="0">
                <a:latin typeface="Helvetica Neue"/>
                <a:ea typeface="Helvetica Neue"/>
                <a:cs typeface="Helvetica Neue"/>
                <a:sym typeface="Helvetica Neue"/>
              </a:rPr>
              <a:t>FAUX - </a:t>
            </a:r>
            <a:r>
              <a:rPr lang="fr-FR" dirty="0">
                <a:latin typeface="Helvetica Neue"/>
                <a:ea typeface="Helvetica Neue"/>
                <a:cs typeface="Helvetica Neue"/>
                <a:sym typeface="Helvetica Neue"/>
              </a:rPr>
              <a:t>En 2021, l'Internet Watch </a:t>
            </a:r>
            <a:r>
              <a:rPr lang="fr-FR" dirty="0" err="1">
                <a:latin typeface="Helvetica Neue"/>
                <a:ea typeface="Helvetica Neue"/>
                <a:cs typeface="Helvetica Neue"/>
                <a:sym typeface="Helvetica Neue"/>
              </a:rPr>
              <a:t>Foundation</a:t>
            </a:r>
            <a:r>
              <a:rPr lang="fr-FR" dirty="0">
                <a:latin typeface="Helvetica Neue"/>
                <a:ea typeface="Helvetica Neue"/>
                <a:cs typeface="Helvetica Neue"/>
                <a:sym typeface="Helvetica Neue"/>
              </a:rPr>
              <a:t> (IWF) a pris des mesures contre 182 281 URL contenant des images ou des vidéos de matériel "autogénéré", soit une augmentation de 374 % par rapport aux niveaux </a:t>
            </a:r>
            <a:r>
              <a:rPr lang="fr-FR" dirty="0" err="1">
                <a:latin typeface="Helvetica Neue"/>
                <a:ea typeface="Helvetica Neue"/>
                <a:cs typeface="Helvetica Neue"/>
                <a:sym typeface="Helvetica Neue"/>
              </a:rPr>
              <a:t>pré-pandémiques</a:t>
            </a:r>
            <a:r>
              <a:rPr lang="fr-FR" dirty="0">
                <a:latin typeface="Helvetica Neue"/>
                <a:ea typeface="Helvetica Neue"/>
                <a:cs typeface="Helvetica Neue"/>
                <a:sym typeface="Helvetica Neue"/>
              </a:rPr>
              <a:t>. En 2019, le nombre d'URL supprimées a été de 38 424. </a:t>
            </a:r>
          </a:p>
          <a:p>
            <a:pPr marL="603250" indent="-603250" defTabSz="784225">
              <a:spcBef>
                <a:spcPts val="5600"/>
              </a:spcBef>
              <a:defRPr sz="4750">
                <a:solidFill>
                  <a:srgbClr val="000000"/>
                </a:solidFill>
              </a:defRPr>
            </a:pPr>
            <a:r>
              <a:rPr lang="fr-FR" b="1" dirty="0">
                <a:latin typeface="Helvetica Neue"/>
                <a:ea typeface="Helvetica Neue"/>
                <a:cs typeface="Helvetica Neue"/>
                <a:sym typeface="Helvetica Neue"/>
              </a:rPr>
              <a:t>FAUX - </a:t>
            </a:r>
            <a:r>
              <a:rPr lang="fr-FR" dirty="0">
                <a:latin typeface="Helvetica Neue"/>
                <a:ea typeface="Helvetica Neue"/>
                <a:cs typeface="Helvetica Neue"/>
                <a:sym typeface="Helvetica Neue"/>
              </a:rPr>
              <a:t>Les jeunes filles sont particulièrement exposées, il y a 10 ans, elles représentaient 60 % des enfants vus dans des images d'abus sexuels - ce chiffre est aujourd'hui passé à 97 %. </a:t>
            </a:r>
          </a:p>
          <a:p>
            <a:pPr marL="603250" indent="-603250" defTabSz="784225">
              <a:spcBef>
                <a:spcPts val="5600"/>
              </a:spcBef>
              <a:defRPr sz="4750">
                <a:solidFill>
                  <a:srgbClr val="000000"/>
                </a:solidFill>
              </a:defRPr>
            </a:pPr>
            <a:r>
              <a:rPr lang="fr-FR" b="1" dirty="0">
                <a:latin typeface="Helvetica Neue"/>
                <a:ea typeface="Helvetica Neue"/>
                <a:cs typeface="Helvetica Neue"/>
                <a:sym typeface="Helvetica Neue"/>
              </a:rPr>
              <a:t>VRAI - </a:t>
            </a:r>
            <a:r>
              <a:rPr lang="fr-FR" dirty="0">
                <a:latin typeface="Helvetica Neue"/>
                <a:ea typeface="Helvetica Neue"/>
                <a:cs typeface="Helvetica Neue"/>
                <a:sym typeface="Helvetica Neue"/>
              </a:rPr>
              <a:t>L'imagerie autogénérée d'enfants âgés de 7 à 10 ans est le type de matériel le plus rapidement vu.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 name="bridge over river with city buildings in the background" descr="bridge over river with city buildings in the background"/>
          <p:cNvPicPr>
            <a:picLocks noGrp="1" noChangeAspect="1"/>
          </p:cNvPicPr>
          <p:nvPr>
            <p:ph type="pic" idx="21"/>
          </p:nvPr>
        </p:nvPicPr>
        <p:blipFill>
          <a:blip r:embed="rId2"/>
          <a:srcRect l="4816" r="4816"/>
          <a:stretch>
            <a:fillRect/>
          </a:stretch>
        </p:blipFill>
        <p:spPr>
          <a:xfrm>
            <a:off x="16014700" y="6499234"/>
            <a:ext cx="7569200" cy="5346701"/>
          </a:xfrm>
          <a:prstGeom prst="rect">
            <a:avLst/>
          </a:prstGeom>
        </p:spPr>
      </p:pic>
      <p:pic>
        <p:nvPicPr>
          <p:cNvPr id="149" name="row of blue gondolas with Venice in the background" descr="row of blue gondolas with Venice in the background"/>
          <p:cNvPicPr>
            <a:picLocks noGrp="1" noChangeAspect="1"/>
          </p:cNvPicPr>
          <p:nvPr>
            <p:ph type="pic" idx="22"/>
          </p:nvPr>
        </p:nvPicPr>
        <p:blipFill>
          <a:blip r:embed="rId3"/>
          <a:srcRect t="14033" b="14033"/>
          <a:stretch>
            <a:fillRect/>
          </a:stretch>
        </p:blipFill>
        <p:spPr>
          <a:xfrm>
            <a:off x="16014700" y="709206"/>
            <a:ext cx="7569200" cy="5346701"/>
          </a:xfrm>
          <a:prstGeom prst="rect">
            <a:avLst/>
          </a:prstGeom>
        </p:spPr>
      </p:pic>
      <p:pic>
        <p:nvPicPr>
          <p:cNvPr id="150" name="aerial view of an old city in Italy" descr="aerial view of an old city in Italy"/>
          <p:cNvPicPr>
            <a:picLocks noGrp="1" noChangeAspect="1"/>
          </p:cNvPicPr>
          <p:nvPr>
            <p:ph type="pic" idx="23"/>
          </p:nvPr>
        </p:nvPicPr>
        <p:blipFill>
          <a:blip r:embed="rId4"/>
          <a:srcRect t="3641" b="3641"/>
          <a:stretch>
            <a:fillRect/>
          </a:stretch>
        </p:blipFill>
        <p:spPr>
          <a:xfrm>
            <a:off x="977900" y="713695"/>
            <a:ext cx="14579600" cy="11137901"/>
          </a:xfrm>
          <a:prstGeom prst="rect">
            <a:avLst/>
          </a:prstGeom>
        </p:spPr>
      </p:pic>
      <p:sp>
        <p:nvSpPr>
          <p:cNvPr id="151" name="MEME LAYOUT EXAMPLES"/>
          <p:cNvSpPr txBox="1">
            <a:spLocks noGrp="1"/>
          </p:cNvSpPr>
          <p:nvPr>
            <p:ph type="body" sz="quarter" idx="1"/>
          </p:nvPr>
        </p:nvSpPr>
        <p:spPr>
          <a:xfrm>
            <a:off x="1029178" y="11477804"/>
            <a:ext cx="14579601" cy="1320801"/>
          </a:xfrm>
          <a:prstGeom prst="rect">
            <a:avLst/>
          </a:prstGeom>
        </p:spPr>
        <p:txBody>
          <a:bodyPr anchor="ctr"/>
          <a:lstStyle>
            <a:lvl1pPr algn="ctr">
              <a:defRPr>
                <a:solidFill>
                  <a:srgbClr val="000000"/>
                </a:solidFill>
              </a:defRPr>
            </a:lvl1pPr>
          </a:lstStyle>
          <a:p>
            <a:r>
              <a:rPr lang="fr-FR" dirty="0"/>
              <a:t>EXEMPLES DE MISE EN PAGE DE MÈMES</a:t>
            </a:r>
            <a:endParaRPr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153" name="MEME EXERCISE - TO BE MADE ON POWERPOINT/CANVA"/>
          <p:cNvSpPr txBox="1">
            <a:spLocks noGrp="1"/>
          </p:cNvSpPr>
          <p:nvPr>
            <p:ph type="title"/>
          </p:nvPr>
        </p:nvSpPr>
        <p:spPr>
          <a:prstGeom prst="rect">
            <a:avLst/>
          </a:prstGeom>
        </p:spPr>
        <p:txBody>
          <a:bodyPr anchor="ctr"/>
          <a:lstStyle>
            <a:lvl1pPr algn="ctr"/>
          </a:lstStyle>
          <a:p>
            <a:r>
              <a:rPr lang="fr-FR" dirty="0"/>
              <a:t>EXERCICE DE MÈME - À FAIRE SUR POWERPOINT/CANVA</a:t>
            </a:r>
            <a:endParaRPr dirty="0"/>
          </a:p>
        </p:txBody>
      </p:sp>
      <p:sp>
        <p:nvSpPr>
          <p:cNvPr id="154" name="In national countries create 3 meme’s looking at any of the following (aimed at young people):…"/>
          <p:cNvSpPr txBox="1">
            <a:spLocks noGrp="1"/>
          </p:cNvSpPr>
          <p:nvPr>
            <p:ph type="body" idx="1"/>
          </p:nvPr>
        </p:nvSpPr>
        <p:spPr>
          <a:prstGeom prst="rect">
            <a:avLst/>
          </a:prstGeom>
        </p:spPr>
        <p:txBody>
          <a:bodyPr/>
          <a:lstStyle/>
          <a:p>
            <a:pPr>
              <a:defRPr>
                <a:solidFill>
                  <a:srgbClr val="000000"/>
                </a:solidFill>
              </a:defRPr>
            </a:pPr>
            <a:r>
              <a:rPr lang="fr-FR" dirty="0"/>
              <a:t>En pays national, créez 3 mèmes sur l'un des thèmes suivants (destinés aux jeunes) : </a:t>
            </a:r>
          </a:p>
          <a:p>
            <a:pPr>
              <a:defRPr>
                <a:solidFill>
                  <a:srgbClr val="000000"/>
                </a:solidFill>
              </a:defRPr>
            </a:pPr>
            <a:r>
              <a:rPr lang="fr-FR" dirty="0"/>
              <a:t>Sensibilisation aux CSE en général. </a:t>
            </a:r>
          </a:p>
          <a:p>
            <a:pPr>
              <a:defRPr>
                <a:solidFill>
                  <a:srgbClr val="000000"/>
                </a:solidFill>
              </a:defRPr>
            </a:pPr>
            <a:r>
              <a:rPr lang="fr-FR" dirty="0"/>
              <a:t>Sensibilisation à l'exploitation sexuelle des enfants en ligne.</a:t>
            </a:r>
          </a:p>
          <a:p>
            <a:pPr>
              <a:defRPr>
                <a:solidFill>
                  <a:srgbClr val="000000"/>
                </a:solidFill>
              </a:defRPr>
            </a:pPr>
            <a:r>
              <a:rPr lang="fr-FR" dirty="0"/>
              <a:t>Quel soutien est disponible (dans votre pays) - il peut s'agir d'une organisation spécifique.</a:t>
            </a:r>
          </a:p>
          <a:p>
            <a:pPr>
              <a:defRPr>
                <a:solidFill>
                  <a:srgbClr val="000000"/>
                </a:solidFill>
              </a:defRPr>
            </a:pPr>
            <a:r>
              <a:rPr lang="fr-FR"/>
              <a:t>Quels sont les signes de l'exploitation sexuelle des enfants en ligne ? </a:t>
            </a:r>
            <a:endParaRPr lang="fr-FR" dirty="0"/>
          </a:p>
        </p:txBody>
      </p:sp>
    </p:spTree>
  </p:cSld>
  <p:clrMapOvr>
    <a:masterClrMapping/>
  </p:clrMapOvr>
  <p:transition spd="med"/>
</p:sld>
</file>

<file path=ppt/theme/theme1.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636</Words>
  <Application>Microsoft Office PowerPoint</Application>
  <PresentationFormat>Personnalisé</PresentationFormat>
  <Paragraphs>33</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Helvetica</vt:lpstr>
      <vt:lpstr>Helvetica Neue</vt:lpstr>
      <vt:lpstr>Helvetica Neue Light</vt:lpstr>
      <vt:lpstr>Helvetica Neue Medium</vt:lpstr>
      <vt:lpstr>ModernPortfolio</vt:lpstr>
      <vt:lpstr>EXPLOITATION SEXUELLE DES ENFANTS (CSE) EN LIGNE</vt:lpstr>
      <vt:lpstr>SOUS QUELLES FORMES LE CSE EN LIGNE PEUT-IL SE PRÉSENTER ? </vt:lpstr>
      <vt:lpstr>DÉFINITIONS EXPLIQUÉES</vt:lpstr>
      <vt:lpstr>PRINCIPALES MENACES DU CSE EN LIGNE</vt:lpstr>
      <vt:lpstr>VRAI OU FAUX ?</vt:lpstr>
      <vt:lpstr>RÉPONSES VRAIES OU FAUSSES </vt:lpstr>
      <vt:lpstr>Présentation PowerPoint</vt:lpstr>
      <vt:lpstr>EXERCICE DE MÈME - À FAIRE SUR POWERPOINT/CANVA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CHILD SEXUAL EXPLOITATION </dc:title>
  <cp:lastModifiedBy>Jutta Faller</cp:lastModifiedBy>
  <cp:revision>3</cp:revision>
  <dcterms:modified xsi:type="dcterms:W3CDTF">2022-12-22T09:30:42Z</dcterms:modified>
</cp:coreProperties>
</file>