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9" d="100"/>
          <a:sy n="39" d="100"/>
        </p:scale>
        <p:origin x="88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aerial view of an old city in Italy"/>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partial view looking up at the Colosseum under a blue sky"/>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partial view looking up at the Colosseum under a blue sky"/>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row of blue gondolas with Venice in the background"/>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bridge over river with city buildings in the background"/>
          <p:cNvSpPr>
            <a:spLocks noGrp="1"/>
          </p:cNvSpPr>
          <p:nvPr>
            <p:ph type="pic" sz="quarter" idx="21"/>
          </p:nvPr>
        </p:nvSpPr>
        <p:spPr>
          <a:xfrm>
            <a:off x="15930593" y="6423034"/>
            <a:ext cx="9151185" cy="6108701"/>
          </a:xfrm>
          <a:prstGeom prst="rect">
            <a:avLst/>
          </a:prstGeom>
        </p:spPr>
        <p:txBody>
          <a:bodyPr lIns="91439" tIns="45719" rIns="91439" bIns="45719">
            <a:noAutofit/>
          </a:bodyPr>
          <a:lstStyle/>
          <a:p>
            <a:endParaRPr/>
          </a:p>
        </p:txBody>
      </p:sp>
      <p:sp>
        <p:nvSpPr>
          <p:cNvPr id="91" name="row of blue gondolas with Venice in the background"/>
          <p:cNvSpPr>
            <a:spLocks noGrp="1"/>
          </p:cNvSpPr>
          <p:nvPr>
            <p:ph type="pic" sz="half" idx="22"/>
          </p:nvPr>
        </p:nvSpPr>
        <p:spPr>
          <a:xfrm>
            <a:off x="15900400" y="-152400"/>
            <a:ext cx="7785100" cy="11595101"/>
          </a:xfrm>
          <a:prstGeom prst="rect">
            <a:avLst/>
          </a:prstGeom>
        </p:spPr>
        <p:txBody>
          <a:bodyPr lIns="91439" tIns="45719" rIns="91439" bIns="45719">
            <a:noAutofit/>
          </a:bodyPr>
          <a:lstStyle/>
          <a:p>
            <a:endParaRPr/>
          </a:p>
        </p:txBody>
      </p:sp>
      <p:sp>
        <p:nvSpPr>
          <p:cNvPr id="92" name="aerial view of an old city in Italy"/>
          <p:cNvSpPr>
            <a:spLocks noGrp="1"/>
          </p:cNvSpPr>
          <p:nvPr>
            <p:ph type="pic" idx="23"/>
          </p:nvPr>
        </p:nvSpPr>
        <p:spPr>
          <a:xfrm>
            <a:off x="622300" y="711200"/>
            <a:ext cx="15544800" cy="113284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Tekst tytułu</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Poziom ciała pierwszy</a:t>
            </a:r>
          </a:p>
          <a:p>
            <a:pPr lvl="1"/>
            <a:r>
              <a:t>Drugi poziom ciała</a:t>
            </a:r>
          </a:p>
          <a:p>
            <a:pPr lvl="2"/>
            <a:r>
              <a:t>Poziom ciała trzeci</a:t>
            </a:r>
          </a:p>
          <a:p>
            <a:pPr lvl="3"/>
            <a:r>
              <a:t>Czwarty poziom ciała</a:t>
            </a:r>
          </a:p>
          <a:p>
            <a:pPr lvl="4"/>
            <a:r>
              <a:t>Piąty poziom ciała</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partial view looking up at the Colosseum under a blue sky" descr="partial view looking up at the Colosseum under a blue sky"/>
          <p:cNvPicPr>
            <a:picLocks noGrp="1" noChangeAspect="1"/>
          </p:cNvPicPr>
          <p:nvPr>
            <p:ph type="pic" idx="21"/>
          </p:nvPr>
        </p:nvPicPr>
        <p:blipFill>
          <a:blip r:embed="rId2"/>
          <a:srcRect l="245" r="245"/>
          <a:stretch>
            <a:fillRect/>
          </a:stretch>
        </p:blipFill>
        <p:spPr>
          <a:xfrm>
            <a:off x="-1" y="1138859"/>
            <a:ext cx="24384001" cy="8402982"/>
          </a:xfrm>
          <a:prstGeom prst="rect">
            <a:avLst/>
          </a:prstGeom>
        </p:spPr>
      </p:pic>
      <p:sp>
        <p:nvSpPr>
          <p:cNvPr id="128" name="ONLINE CHILD SEXUAL EXPLOITATION"/>
          <p:cNvSpPr txBox="1">
            <a:spLocks noGrp="1"/>
          </p:cNvSpPr>
          <p:nvPr>
            <p:ph type="title"/>
          </p:nvPr>
        </p:nvSpPr>
        <p:spPr>
          <a:prstGeom prst="rect">
            <a:avLst/>
          </a:prstGeom>
        </p:spPr>
        <p:txBody>
          <a:bodyPr/>
          <a:lstStyle>
            <a:lvl1pPr algn="ctr"/>
          </a:lstStyle>
          <a:p>
            <a:r>
              <a:rPr dirty="0"/>
              <a:t>WYKORZYSTYWANIE SEKSUALNE DZIECI W INTERNECIE</a:t>
            </a:r>
            <a:r>
              <a:rPr lang="pl"/>
              <a:t> </a:t>
            </a:r>
            <a:endParaRPr/>
          </a:p>
        </p:txBody>
      </p:sp>
      <p:sp>
        <p:nvSpPr>
          <p:cNvPr id="129" name="BY CHARLIE PORTER-BAKER"/>
          <p:cNvSpPr txBox="1">
            <a:spLocks noGrp="1"/>
          </p:cNvSpPr>
          <p:nvPr>
            <p:ph type="body" sz="quarter" idx="1"/>
          </p:nvPr>
        </p:nvSpPr>
        <p:spPr>
          <a:prstGeom prst="rect">
            <a:avLst/>
          </a:prstGeom>
        </p:spPr>
        <p:txBody>
          <a:bodyPr/>
          <a:lstStyle>
            <a:lvl1pPr>
              <a:defRPr>
                <a:solidFill>
                  <a:srgbClr val="000000"/>
                </a:solidFill>
              </a:defRPr>
            </a:lvl1pPr>
          </a:lstStyle>
          <a:p>
            <a:r>
              <a:t>CHARLIE PORTER-BAKER</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row of blue gondolas with Venice in the background" descr="row of blue gondolas with Venice in the background"/>
          <p:cNvPicPr>
            <a:picLocks noGrp="1" noChangeAspect="1"/>
          </p:cNvPicPr>
          <p:nvPr>
            <p:ph type="pic" idx="21"/>
          </p:nvPr>
        </p:nvPicPr>
        <p:blipFill>
          <a:blip r:embed="rId2"/>
          <a:srcRect l="12682" r="28007"/>
          <a:stretch>
            <a:fillRect/>
          </a:stretch>
        </p:blipFill>
        <p:spPr>
          <a:xfrm>
            <a:off x="12181550" y="0"/>
            <a:ext cx="12202450" cy="13716000"/>
          </a:xfrm>
          <a:prstGeom prst="rect">
            <a:avLst/>
          </a:prstGeom>
        </p:spPr>
      </p:pic>
      <p:sp>
        <p:nvSpPr>
          <p:cNvPr id="132" name="WHAT FORMS CAN ONLINE CSE TAKE?"/>
          <p:cNvSpPr txBox="1">
            <a:spLocks noGrp="1"/>
          </p:cNvSpPr>
          <p:nvPr>
            <p:ph type="title"/>
          </p:nvPr>
        </p:nvSpPr>
        <p:spPr>
          <a:prstGeom prst="rect">
            <a:avLst/>
          </a:prstGeom>
        </p:spPr>
        <p:txBody>
          <a:bodyPr anchor="ctr"/>
          <a:lstStyle>
            <a:lvl1pPr algn="ctr"/>
          </a:lstStyle>
          <a:p>
            <a:r>
              <a:rPr dirty="0"/>
              <a:t>JAKIE FORMY MOŻE PRZYJMOWAĆ CSE ONLINE?</a:t>
            </a:r>
          </a:p>
        </p:txBody>
      </p:sp>
      <p:sp>
        <p:nvSpPr>
          <p:cNvPr id="133" name="Online Grooming.…"/>
          <p:cNvSpPr txBox="1">
            <a:spLocks noGrp="1"/>
          </p:cNvSpPr>
          <p:nvPr>
            <p:ph type="body" sz="half" idx="1"/>
          </p:nvPr>
        </p:nvSpPr>
        <p:spPr>
          <a:xfrm>
            <a:off x="1060605" y="3404798"/>
            <a:ext cx="9525001" cy="9372601"/>
          </a:xfrm>
          <a:prstGeom prst="rect">
            <a:avLst/>
          </a:prstGeom>
        </p:spPr>
        <p:txBody>
          <a:bodyPr/>
          <a:lstStyle/>
          <a:p>
            <a:pPr>
              <a:defRPr sz="4200">
                <a:solidFill>
                  <a:srgbClr val="000000"/>
                </a:solidFill>
              </a:defRPr>
            </a:pPr>
            <a:r>
              <a:rPr lang="pl-PL" dirty="0"/>
              <a:t>Uwodzenie</a:t>
            </a:r>
            <a:r>
              <a:rPr dirty="0"/>
              <a:t> online</a:t>
            </a:r>
            <a:r>
              <a:rPr lang="pl-PL" dirty="0"/>
              <a:t> (online grooming)</a:t>
            </a:r>
            <a:endParaRPr dirty="0"/>
          </a:p>
          <a:p>
            <a:pPr>
              <a:defRPr sz="4200">
                <a:solidFill>
                  <a:srgbClr val="000000"/>
                </a:solidFill>
              </a:defRPr>
            </a:pPr>
            <a:r>
              <a:rPr dirty="0" err="1"/>
              <a:t>Przekaz</a:t>
            </a:r>
            <a:r>
              <a:rPr dirty="0"/>
              <a:t> </a:t>
            </a:r>
            <a:r>
              <a:rPr dirty="0" err="1"/>
              <a:t>na</a:t>
            </a:r>
            <a:r>
              <a:rPr dirty="0"/>
              <a:t> </a:t>
            </a:r>
            <a:r>
              <a:rPr dirty="0" err="1"/>
              <a:t>żywo</a:t>
            </a:r>
            <a:r>
              <a:rPr lang="pl-PL" dirty="0"/>
              <a:t> (live streaming)</a:t>
            </a:r>
            <a:endParaRPr dirty="0"/>
          </a:p>
          <a:p>
            <a:pPr>
              <a:defRPr sz="4200">
                <a:solidFill>
                  <a:srgbClr val="000000"/>
                </a:solidFill>
              </a:defRPr>
            </a:pPr>
            <a:r>
              <a:rPr dirty="0" err="1"/>
              <a:t>Przymus</a:t>
            </a:r>
            <a:r>
              <a:rPr dirty="0"/>
              <a:t> </a:t>
            </a:r>
            <a:r>
              <a:rPr dirty="0" err="1"/>
              <a:t>i</a:t>
            </a:r>
            <a:r>
              <a:rPr dirty="0"/>
              <a:t> </a:t>
            </a:r>
            <a:r>
              <a:rPr dirty="0" err="1"/>
              <a:t>szantaż</a:t>
            </a:r>
            <a:r>
              <a:rPr dirty="0"/>
              <a:t> online</a:t>
            </a:r>
          </a:p>
          <a:p>
            <a:pPr>
              <a:defRPr sz="4200">
                <a:solidFill>
                  <a:srgbClr val="000000"/>
                </a:solidFill>
              </a:defRPr>
            </a:pPr>
            <a:r>
              <a:rPr dirty="0" err="1"/>
              <a:t>Posiadanie</a:t>
            </a:r>
            <a:r>
              <a:rPr dirty="0"/>
              <a:t>, </a:t>
            </a:r>
            <a:r>
              <a:rPr dirty="0" err="1"/>
              <a:t>produkcja</a:t>
            </a:r>
            <a:r>
              <a:rPr dirty="0"/>
              <a:t> </a:t>
            </a:r>
            <a:r>
              <a:rPr dirty="0" err="1"/>
              <a:t>i</a:t>
            </a:r>
            <a:r>
              <a:rPr dirty="0"/>
              <a:t> </a:t>
            </a:r>
            <a:r>
              <a:rPr dirty="0" err="1"/>
              <a:t>udostępnianie</a:t>
            </a:r>
            <a:r>
              <a:rPr dirty="0"/>
              <a:t> </a:t>
            </a:r>
            <a:r>
              <a:rPr dirty="0" err="1"/>
              <a:t>nieprzyzwoitych</a:t>
            </a:r>
            <a:r>
              <a:rPr dirty="0"/>
              <a:t> </a:t>
            </a:r>
            <a:r>
              <a:rPr dirty="0" err="1"/>
              <a:t>obrazów</a:t>
            </a:r>
            <a:r>
              <a:rPr dirty="0"/>
              <a:t> </a:t>
            </a:r>
            <a:r>
              <a:rPr dirty="0" err="1"/>
              <a:t>dzieci</a:t>
            </a:r>
            <a:r>
              <a:rPr dirty="0"/>
              <a:t> (IIDC) </a:t>
            </a:r>
            <a:r>
              <a:rPr dirty="0" err="1"/>
              <a:t>i</a:t>
            </a:r>
            <a:r>
              <a:rPr dirty="0"/>
              <a:t> </a:t>
            </a:r>
            <a:r>
              <a:rPr dirty="0" err="1"/>
              <a:t>obrazów</a:t>
            </a:r>
            <a:r>
              <a:rPr dirty="0"/>
              <a:t> </a:t>
            </a:r>
            <a:r>
              <a:rPr dirty="0" err="1"/>
              <a:t>zabronionych</a:t>
            </a:r>
            <a:r>
              <a:rPr dirty="0"/>
              <a:t>.</a:t>
            </a:r>
          </a:p>
          <a:p>
            <a:pPr>
              <a:defRPr sz="4200">
                <a:solidFill>
                  <a:srgbClr val="000000"/>
                </a:solidFill>
              </a:defRPr>
            </a:pPr>
            <a:r>
              <a:rPr lang="pl-PL" dirty="0"/>
              <a:t>ZADANIE:</a:t>
            </a:r>
            <a:r>
              <a:rPr dirty="0"/>
              <a:t> W </a:t>
            </a:r>
            <a:r>
              <a:rPr dirty="0" err="1"/>
              <a:t>grupach</a:t>
            </a:r>
            <a:r>
              <a:rPr dirty="0"/>
              <a:t> </a:t>
            </a:r>
            <a:r>
              <a:rPr lang="pl-PL" dirty="0"/>
              <a:t>pięcioosobowych, </a:t>
            </a:r>
            <a:r>
              <a:rPr dirty="0" err="1"/>
              <a:t>dopasuj</a:t>
            </a:r>
            <a:r>
              <a:rPr dirty="0"/>
              <a:t> </a:t>
            </a:r>
            <a:r>
              <a:rPr dirty="0" err="1"/>
              <a:t>definicje</a:t>
            </a:r>
            <a:r>
              <a:rPr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35" name="DEFINITIONS EXPLAINED"/>
          <p:cNvSpPr txBox="1">
            <a:spLocks noGrp="1"/>
          </p:cNvSpPr>
          <p:nvPr>
            <p:ph type="title"/>
          </p:nvPr>
        </p:nvSpPr>
        <p:spPr>
          <a:prstGeom prst="rect">
            <a:avLst/>
          </a:prstGeom>
        </p:spPr>
        <p:txBody>
          <a:bodyPr anchor="ctr"/>
          <a:lstStyle>
            <a:lvl1pPr algn="ctr"/>
          </a:lstStyle>
          <a:p>
            <a:r>
              <a:t>WYJAŚNIENIE DEFINICJI</a:t>
            </a:r>
          </a:p>
        </p:txBody>
      </p:sp>
      <p:sp>
        <p:nvSpPr>
          <p:cNvPr id="136" name="Online Grooming - The act of developing a relationship with a child to enable their abuse and exploitations both online and offline.…"/>
          <p:cNvSpPr txBox="1">
            <a:spLocks noGrp="1"/>
          </p:cNvSpPr>
          <p:nvPr>
            <p:ph type="body" idx="1"/>
          </p:nvPr>
        </p:nvSpPr>
        <p:spPr>
          <a:xfrm>
            <a:off x="1066800" y="2985051"/>
            <a:ext cx="22237700" cy="9372600"/>
          </a:xfrm>
          <a:prstGeom prst="rect">
            <a:avLst/>
          </a:prstGeom>
        </p:spPr>
        <p:txBody>
          <a:bodyPr>
            <a:normAutofit fontScale="92500" lnSpcReduction="10000"/>
          </a:bodyPr>
          <a:lstStyle/>
          <a:p>
            <a:pPr marL="596900" indent="-596900" defTabSz="775969">
              <a:spcBef>
                <a:spcPts val="5500"/>
              </a:spcBef>
              <a:defRPr sz="4700">
                <a:solidFill>
                  <a:srgbClr val="000000"/>
                </a:solidFill>
              </a:defRPr>
            </a:pPr>
            <a:r>
              <a:rPr dirty="0" err="1"/>
              <a:t>Uwodzenie</a:t>
            </a:r>
            <a:r>
              <a:rPr dirty="0"/>
              <a:t> online — </a:t>
            </a:r>
            <a:r>
              <a:rPr dirty="0" err="1"/>
              <a:t>akt</a:t>
            </a:r>
            <a:r>
              <a:rPr dirty="0"/>
              <a:t> </a:t>
            </a:r>
            <a:r>
              <a:rPr dirty="0" err="1"/>
              <a:t>rozwijania</a:t>
            </a:r>
            <a:r>
              <a:rPr dirty="0"/>
              <a:t> </a:t>
            </a:r>
            <a:r>
              <a:rPr dirty="0" err="1"/>
              <a:t>relacji</a:t>
            </a:r>
            <a:r>
              <a:rPr dirty="0"/>
              <a:t> z </a:t>
            </a:r>
            <a:r>
              <a:rPr dirty="0" err="1"/>
              <a:t>dzieckiem</a:t>
            </a:r>
            <a:r>
              <a:rPr dirty="0"/>
              <a:t> w </a:t>
            </a:r>
            <a:r>
              <a:rPr dirty="0" err="1"/>
              <a:t>celu</a:t>
            </a:r>
            <a:r>
              <a:rPr dirty="0"/>
              <a:t> </a:t>
            </a:r>
            <a:r>
              <a:rPr dirty="0" err="1"/>
              <a:t>umożliwienia</a:t>
            </a:r>
            <a:r>
              <a:rPr dirty="0"/>
              <a:t> mu </a:t>
            </a:r>
            <a:r>
              <a:rPr dirty="0" err="1"/>
              <a:t>nadużyć</a:t>
            </a:r>
            <a:r>
              <a:rPr dirty="0"/>
              <a:t> </a:t>
            </a:r>
            <a:r>
              <a:rPr dirty="0" err="1"/>
              <a:t>i</a:t>
            </a:r>
            <a:r>
              <a:rPr dirty="0"/>
              <a:t> </a:t>
            </a:r>
            <a:r>
              <a:rPr dirty="0" err="1"/>
              <a:t>wykorzystywania</a:t>
            </a:r>
            <a:r>
              <a:rPr dirty="0"/>
              <a:t> </a:t>
            </a:r>
            <a:r>
              <a:rPr dirty="0" err="1"/>
              <a:t>zarówno</a:t>
            </a:r>
            <a:r>
              <a:rPr dirty="0"/>
              <a:t> online, jak </a:t>
            </a:r>
            <a:r>
              <a:rPr dirty="0" err="1"/>
              <a:t>i</a:t>
            </a:r>
            <a:r>
              <a:rPr dirty="0"/>
              <a:t> offline.</a:t>
            </a:r>
          </a:p>
          <a:p>
            <a:pPr marL="596900" indent="-596900" defTabSz="775969">
              <a:spcBef>
                <a:spcPts val="5500"/>
              </a:spcBef>
              <a:defRPr sz="4700">
                <a:solidFill>
                  <a:srgbClr val="000000"/>
                </a:solidFill>
              </a:defRPr>
            </a:pPr>
            <a:r>
              <a:rPr dirty="0" err="1"/>
              <a:t>Transmisje</a:t>
            </a:r>
            <a:r>
              <a:rPr dirty="0"/>
              <a:t> </a:t>
            </a:r>
            <a:r>
              <a:rPr dirty="0" err="1"/>
              <a:t>na</a:t>
            </a:r>
            <a:r>
              <a:rPr dirty="0"/>
              <a:t> </a:t>
            </a:r>
            <a:r>
              <a:rPr dirty="0" err="1"/>
              <a:t>żywo</a:t>
            </a:r>
            <a:r>
              <a:rPr dirty="0"/>
              <a:t> — </a:t>
            </a:r>
            <a:r>
              <a:rPr dirty="0" err="1"/>
              <a:t>zachęcanie</a:t>
            </a:r>
            <a:r>
              <a:rPr dirty="0"/>
              <a:t> </a:t>
            </a:r>
            <a:r>
              <a:rPr dirty="0" err="1"/>
              <a:t>ofiar</a:t>
            </a:r>
            <a:r>
              <a:rPr dirty="0"/>
              <a:t> do </a:t>
            </a:r>
            <a:r>
              <a:rPr dirty="0" err="1"/>
              <a:t>popełniania</a:t>
            </a:r>
            <a:r>
              <a:rPr dirty="0"/>
              <a:t> </a:t>
            </a:r>
            <a:r>
              <a:rPr dirty="0" err="1"/>
              <a:t>lub</a:t>
            </a:r>
            <a:r>
              <a:rPr dirty="0"/>
              <a:t> </a:t>
            </a:r>
            <a:r>
              <a:rPr dirty="0" err="1"/>
              <a:t>oglądania</a:t>
            </a:r>
            <a:r>
              <a:rPr dirty="0"/>
              <a:t> </a:t>
            </a:r>
            <a:r>
              <a:rPr dirty="0" err="1"/>
              <a:t>aktów</a:t>
            </a:r>
            <a:r>
              <a:rPr dirty="0"/>
              <a:t> </a:t>
            </a:r>
            <a:r>
              <a:rPr dirty="0" err="1"/>
              <a:t>seksualnych</a:t>
            </a:r>
            <a:r>
              <a:rPr dirty="0"/>
              <a:t> za </a:t>
            </a:r>
            <a:r>
              <a:rPr dirty="0" err="1"/>
              <a:t>pośrednictwem</a:t>
            </a:r>
            <a:r>
              <a:rPr dirty="0"/>
              <a:t> </a:t>
            </a:r>
            <a:r>
              <a:rPr dirty="0" err="1"/>
              <a:t>kamery</a:t>
            </a:r>
            <a:r>
              <a:rPr dirty="0"/>
              <a:t> </a:t>
            </a:r>
            <a:r>
              <a:rPr dirty="0" err="1"/>
              <a:t>internetowej</a:t>
            </a:r>
            <a:r>
              <a:rPr dirty="0"/>
              <a:t>. </a:t>
            </a:r>
            <a:r>
              <a:rPr dirty="0" err="1"/>
              <a:t>Obejmuje</a:t>
            </a:r>
            <a:r>
              <a:rPr dirty="0"/>
              <a:t> </a:t>
            </a:r>
            <a:r>
              <a:rPr dirty="0" err="1"/>
              <a:t>również</a:t>
            </a:r>
            <a:r>
              <a:rPr dirty="0"/>
              <a:t> </a:t>
            </a:r>
            <a:r>
              <a:rPr dirty="0" err="1"/>
              <a:t>oglądanie</a:t>
            </a:r>
            <a:r>
              <a:rPr dirty="0"/>
              <a:t> </a:t>
            </a:r>
            <a:r>
              <a:rPr dirty="0" err="1"/>
              <a:t>wykorzystywania</a:t>
            </a:r>
            <a:r>
              <a:rPr dirty="0"/>
              <a:t> </a:t>
            </a:r>
            <a:r>
              <a:rPr dirty="0" err="1"/>
              <a:t>seksualnego</a:t>
            </a:r>
            <a:r>
              <a:rPr dirty="0"/>
              <a:t> w </a:t>
            </a:r>
            <a:r>
              <a:rPr dirty="0" err="1"/>
              <a:t>kontakcie</a:t>
            </a:r>
            <a:r>
              <a:rPr dirty="0"/>
              <a:t> </a:t>
            </a:r>
            <a:r>
              <a:rPr dirty="0" err="1"/>
              <a:t>na</a:t>
            </a:r>
            <a:r>
              <a:rPr dirty="0"/>
              <a:t> </a:t>
            </a:r>
            <a:r>
              <a:rPr dirty="0" err="1"/>
              <a:t>żywo</a:t>
            </a:r>
            <a:r>
              <a:rPr dirty="0"/>
              <a:t> ze </a:t>
            </a:r>
            <a:r>
              <a:rPr dirty="0" err="1"/>
              <a:t>sprawcą</a:t>
            </a:r>
            <a:r>
              <a:rPr dirty="0"/>
              <a:t> </a:t>
            </a:r>
            <a:r>
              <a:rPr dirty="0" err="1"/>
              <a:t>i</a:t>
            </a:r>
            <a:r>
              <a:rPr dirty="0"/>
              <a:t> </a:t>
            </a:r>
            <a:r>
              <a:rPr dirty="0" err="1"/>
              <a:t>kierowanie</a:t>
            </a:r>
            <a:r>
              <a:rPr dirty="0"/>
              <a:t> </a:t>
            </a:r>
            <a:r>
              <a:rPr dirty="0" err="1"/>
              <a:t>tym</a:t>
            </a:r>
            <a:r>
              <a:rPr dirty="0"/>
              <a:t>, </a:t>
            </a:r>
            <a:r>
              <a:rPr dirty="0" err="1"/>
              <a:t>jakie</a:t>
            </a:r>
            <a:r>
              <a:rPr dirty="0"/>
              <a:t> </a:t>
            </a:r>
            <a:r>
              <a:rPr dirty="0" err="1"/>
              <a:t>czyny</a:t>
            </a:r>
            <a:r>
              <a:rPr dirty="0"/>
              <a:t> </a:t>
            </a:r>
            <a:r>
              <a:rPr dirty="0" err="1"/>
              <a:t>są</a:t>
            </a:r>
            <a:r>
              <a:rPr dirty="0"/>
              <a:t> </a:t>
            </a:r>
            <a:r>
              <a:rPr dirty="0" err="1"/>
              <a:t>popełniane</a:t>
            </a:r>
            <a:r>
              <a:rPr dirty="0"/>
              <a:t> </a:t>
            </a:r>
            <a:r>
              <a:rPr dirty="0" err="1"/>
              <a:t>na</a:t>
            </a:r>
            <a:r>
              <a:rPr dirty="0"/>
              <a:t> </a:t>
            </a:r>
            <a:r>
              <a:rPr dirty="0" err="1"/>
              <a:t>ofierze</a:t>
            </a:r>
            <a:r>
              <a:rPr dirty="0"/>
              <a:t>.</a:t>
            </a:r>
          </a:p>
          <a:p>
            <a:pPr marL="596900" indent="-596900" defTabSz="775969">
              <a:spcBef>
                <a:spcPts val="5500"/>
              </a:spcBef>
              <a:defRPr sz="4700">
                <a:solidFill>
                  <a:srgbClr val="000000"/>
                </a:solidFill>
              </a:defRPr>
            </a:pPr>
            <a:r>
              <a:rPr dirty="0" err="1"/>
              <a:t>Przymus</a:t>
            </a:r>
            <a:r>
              <a:rPr dirty="0"/>
              <a:t> </a:t>
            </a:r>
            <a:r>
              <a:rPr dirty="0" err="1"/>
              <a:t>i</a:t>
            </a:r>
            <a:r>
              <a:rPr dirty="0"/>
              <a:t> </a:t>
            </a:r>
            <a:r>
              <a:rPr dirty="0" err="1"/>
              <a:t>szantaż</a:t>
            </a:r>
            <a:r>
              <a:rPr dirty="0"/>
              <a:t> online — </a:t>
            </a:r>
            <a:r>
              <a:rPr dirty="0" err="1"/>
              <a:t>wykorzystywanie</a:t>
            </a:r>
            <a:r>
              <a:rPr dirty="0"/>
              <a:t> </a:t>
            </a:r>
            <a:r>
              <a:rPr dirty="0" err="1"/>
              <a:t>obrazów</a:t>
            </a:r>
            <a:r>
              <a:rPr dirty="0"/>
              <a:t> </a:t>
            </a:r>
            <a:r>
              <a:rPr dirty="0" err="1"/>
              <a:t>i</a:t>
            </a:r>
            <a:r>
              <a:rPr dirty="0"/>
              <a:t>/</a:t>
            </a:r>
            <a:r>
              <a:rPr dirty="0" err="1"/>
              <a:t>lub</a:t>
            </a:r>
            <a:r>
              <a:rPr dirty="0"/>
              <a:t> </a:t>
            </a:r>
            <a:r>
              <a:rPr dirty="0" err="1"/>
              <a:t>filmów</a:t>
            </a:r>
            <a:r>
              <a:rPr dirty="0"/>
              <a:t> o </a:t>
            </a:r>
            <a:r>
              <a:rPr dirty="0" err="1"/>
              <a:t>charakterze</a:t>
            </a:r>
            <a:r>
              <a:rPr dirty="0"/>
              <a:t> </a:t>
            </a:r>
            <a:r>
              <a:rPr dirty="0" err="1"/>
              <a:t>seksualnym</a:t>
            </a:r>
            <a:r>
              <a:rPr dirty="0"/>
              <a:t> </a:t>
            </a:r>
            <a:r>
              <a:rPr dirty="0" err="1"/>
              <a:t>przedstawiających</a:t>
            </a:r>
            <a:r>
              <a:rPr dirty="0"/>
              <a:t> to </a:t>
            </a:r>
            <a:r>
              <a:rPr dirty="0" err="1"/>
              <a:t>dziecko</a:t>
            </a:r>
            <a:r>
              <a:rPr dirty="0"/>
              <a:t> w </a:t>
            </a:r>
            <a:r>
              <a:rPr dirty="0" err="1"/>
              <a:t>celu</a:t>
            </a:r>
            <a:r>
              <a:rPr dirty="0"/>
              <a:t> </a:t>
            </a:r>
            <a:r>
              <a:rPr dirty="0" err="1"/>
              <a:t>uzyskania</a:t>
            </a:r>
            <a:r>
              <a:rPr dirty="0"/>
              <a:t> </a:t>
            </a:r>
            <a:r>
              <a:rPr dirty="0" err="1"/>
              <a:t>korzyści</a:t>
            </a:r>
            <a:r>
              <a:rPr dirty="0"/>
              <a:t> </a:t>
            </a:r>
            <a:r>
              <a:rPr dirty="0" err="1"/>
              <a:t>seksualnych</a:t>
            </a:r>
            <a:r>
              <a:rPr dirty="0"/>
              <a:t>, </a:t>
            </a:r>
            <a:r>
              <a:rPr dirty="0" err="1"/>
              <a:t>finansowych</a:t>
            </a:r>
            <a:r>
              <a:rPr dirty="0"/>
              <a:t> </a:t>
            </a:r>
            <a:r>
              <a:rPr dirty="0" err="1"/>
              <a:t>lub</a:t>
            </a:r>
            <a:r>
              <a:rPr dirty="0"/>
              <a:t> </a:t>
            </a:r>
            <a:r>
              <a:rPr dirty="0" err="1"/>
              <a:t>innych</a:t>
            </a:r>
            <a:r>
              <a:rPr dirty="0"/>
              <a:t> </a:t>
            </a:r>
            <a:r>
              <a:rPr dirty="0" err="1"/>
              <a:t>korzyści</a:t>
            </a:r>
            <a:r>
              <a:rPr dirty="0"/>
              <a:t> </a:t>
            </a:r>
            <a:r>
              <a:rPr dirty="0" err="1"/>
              <a:t>osobistych</a:t>
            </a:r>
            <a:r>
              <a:rPr dirty="0"/>
              <a:t>.</a:t>
            </a:r>
          </a:p>
          <a:p>
            <a:pPr marL="596900" indent="-596900" defTabSz="775969">
              <a:spcBef>
                <a:spcPts val="5500"/>
              </a:spcBef>
              <a:defRPr sz="4700">
                <a:solidFill>
                  <a:srgbClr val="000000"/>
                </a:solidFill>
              </a:defRPr>
            </a:pPr>
            <a:r>
              <a:rPr dirty="0" err="1"/>
              <a:t>Posiadanie</a:t>
            </a:r>
            <a:r>
              <a:rPr dirty="0"/>
              <a:t>, </a:t>
            </a:r>
            <a:r>
              <a:rPr dirty="0" err="1"/>
              <a:t>produkcja</a:t>
            </a:r>
            <a:r>
              <a:rPr dirty="0"/>
              <a:t> </a:t>
            </a:r>
            <a:r>
              <a:rPr dirty="0" err="1"/>
              <a:t>i</a:t>
            </a:r>
            <a:r>
              <a:rPr dirty="0"/>
              <a:t> </a:t>
            </a:r>
            <a:r>
              <a:rPr dirty="0" err="1"/>
              <a:t>udostępnianie</a:t>
            </a:r>
            <a:r>
              <a:rPr dirty="0"/>
              <a:t> </a:t>
            </a:r>
            <a:r>
              <a:rPr dirty="0" err="1"/>
              <a:t>nieprzyzwoitych</a:t>
            </a:r>
            <a:r>
              <a:rPr dirty="0"/>
              <a:t> </a:t>
            </a:r>
            <a:r>
              <a:rPr dirty="0" err="1"/>
              <a:t>obrazów</a:t>
            </a:r>
            <a:r>
              <a:rPr dirty="0"/>
              <a:t> </a:t>
            </a:r>
            <a:r>
              <a:rPr dirty="0" err="1"/>
              <a:t>dzieci</a:t>
            </a:r>
            <a:r>
              <a:rPr dirty="0"/>
              <a:t> (IIDC) </a:t>
            </a:r>
            <a:r>
              <a:rPr dirty="0" err="1"/>
              <a:t>i</a:t>
            </a:r>
            <a:r>
              <a:rPr dirty="0"/>
              <a:t> </a:t>
            </a:r>
            <a:r>
              <a:rPr dirty="0" err="1"/>
              <a:t>obrazów</a:t>
            </a:r>
            <a:r>
              <a:rPr dirty="0"/>
              <a:t> </a:t>
            </a:r>
            <a:r>
              <a:rPr dirty="0" err="1"/>
              <a:t>zabronionych</a:t>
            </a:r>
            <a:r>
              <a:rPr dirty="0"/>
              <a:t> - </a:t>
            </a:r>
            <a:r>
              <a:rPr dirty="0" err="1"/>
              <a:t>Korzystanie</a:t>
            </a:r>
            <a:r>
              <a:rPr dirty="0"/>
              <a:t> z platform </a:t>
            </a:r>
            <a:r>
              <a:rPr dirty="0" err="1"/>
              <a:t>internetowych</a:t>
            </a:r>
            <a:r>
              <a:rPr dirty="0"/>
              <a:t> do </a:t>
            </a:r>
            <a:r>
              <a:rPr dirty="0" err="1"/>
              <a:t>przechowywania</a:t>
            </a:r>
            <a:r>
              <a:rPr dirty="0"/>
              <a:t>, </a:t>
            </a:r>
            <a:r>
              <a:rPr dirty="0" err="1"/>
              <a:t>udostępniania</a:t>
            </a:r>
            <a:r>
              <a:rPr dirty="0"/>
              <a:t> </a:t>
            </a:r>
            <a:r>
              <a:rPr dirty="0" err="1"/>
              <a:t>i</a:t>
            </a:r>
            <a:r>
              <a:rPr dirty="0"/>
              <a:t> </a:t>
            </a:r>
            <a:r>
              <a:rPr dirty="0" err="1"/>
              <a:t>tworzenia</a:t>
            </a:r>
            <a:r>
              <a:rPr dirty="0"/>
              <a:t> </a:t>
            </a:r>
            <a:r>
              <a:rPr dirty="0" err="1"/>
              <a:t>nieprzyzwoitych</a:t>
            </a:r>
            <a:r>
              <a:rPr dirty="0"/>
              <a:t> </a:t>
            </a:r>
            <a:r>
              <a:rPr dirty="0" err="1"/>
              <a:t>zdjęć</a:t>
            </a:r>
            <a:r>
              <a:rPr dirty="0"/>
              <a:t> </a:t>
            </a:r>
            <a:r>
              <a:rPr dirty="0" err="1"/>
              <a:t>dzieci</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row of blue gondolas with Venice in the background" descr="row of blue gondolas with Venice in the background"/>
          <p:cNvPicPr>
            <a:picLocks noGrp="1" noChangeAspect="1"/>
          </p:cNvPicPr>
          <p:nvPr>
            <p:ph type="pic" idx="21"/>
          </p:nvPr>
        </p:nvPicPr>
        <p:blipFill>
          <a:blip r:embed="rId2"/>
          <a:srcRect l="5555" r="5555"/>
          <a:stretch>
            <a:fillRect/>
          </a:stretch>
        </p:blipFill>
        <p:spPr>
          <a:xfrm>
            <a:off x="-42090" y="0"/>
            <a:ext cx="12192001" cy="13716001"/>
          </a:xfrm>
          <a:prstGeom prst="rect">
            <a:avLst/>
          </a:prstGeom>
        </p:spPr>
      </p:pic>
      <p:sp>
        <p:nvSpPr>
          <p:cNvPr id="139" name="KEY THREATS IN ONLINE CSE"/>
          <p:cNvSpPr txBox="1">
            <a:spLocks noGrp="1"/>
          </p:cNvSpPr>
          <p:nvPr>
            <p:ph type="title"/>
          </p:nvPr>
        </p:nvSpPr>
        <p:spPr>
          <a:xfrm>
            <a:off x="13160590" y="463549"/>
            <a:ext cx="9525001" cy="1968501"/>
          </a:xfrm>
          <a:prstGeom prst="rect">
            <a:avLst/>
          </a:prstGeom>
        </p:spPr>
        <p:txBody>
          <a:bodyPr anchor="ctr"/>
          <a:lstStyle>
            <a:lvl1pPr algn="ctr"/>
          </a:lstStyle>
          <a:p>
            <a:r>
              <a:t>KLUCZOWE ZAGROŻENIA W CSE ONLINE</a:t>
            </a:r>
          </a:p>
        </p:txBody>
      </p:sp>
      <p:sp>
        <p:nvSpPr>
          <p:cNvPr id="140" name="Peer-to-peer (P2) networks and anonymised access like Darknet networks (e.g. Tor). These give opportunity to stronger networking possibilities with the anonymity, causing people to be more open about sharing their sexual interests.…"/>
          <p:cNvSpPr txBox="1">
            <a:spLocks noGrp="1"/>
          </p:cNvSpPr>
          <p:nvPr>
            <p:ph type="body" sz="half" idx="1"/>
          </p:nvPr>
        </p:nvSpPr>
        <p:spPr>
          <a:xfrm>
            <a:off x="13160590" y="3376738"/>
            <a:ext cx="9525001" cy="9372601"/>
          </a:xfrm>
          <a:prstGeom prst="rect">
            <a:avLst/>
          </a:prstGeom>
        </p:spPr>
        <p:txBody>
          <a:bodyPr/>
          <a:lstStyle/>
          <a:p>
            <a:r>
              <a:rPr dirty="0" err="1"/>
              <a:t>Sieci</a:t>
            </a:r>
            <a:r>
              <a:rPr dirty="0"/>
              <a:t> peer-to-peer (P2) </a:t>
            </a:r>
            <a:r>
              <a:rPr dirty="0" err="1"/>
              <a:t>i</a:t>
            </a:r>
            <a:r>
              <a:rPr dirty="0"/>
              <a:t> </a:t>
            </a:r>
            <a:r>
              <a:rPr dirty="0" err="1"/>
              <a:t>anonimowy</a:t>
            </a:r>
            <a:r>
              <a:rPr dirty="0"/>
              <a:t> </a:t>
            </a:r>
            <a:r>
              <a:rPr dirty="0" err="1"/>
              <a:t>dostęp</a:t>
            </a:r>
            <a:r>
              <a:rPr dirty="0"/>
              <a:t>, </a:t>
            </a:r>
            <a:r>
              <a:rPr dirty="0" err="1"/>
              <a:t>taki</a:t>
            </a:r>
            <a:r>
              <a:rPr dirty="0"/>
              <a:t> jak </a:t>
            </a:r>
            <a:r>
              <a:rPr dirty="0" err="1"/>
              <a:t>sieci</a:t>
            </a:r>
            <a:r>
              <a:rPr dirty="0"/>
              <a:t> Darknet (np. Tor). </a:t>
            </a:r>
            <a:r>
              <a:rPr dirty="0" err="1"/>
              <a:t>Dają</a:t>
            </a:r>
            <a:r>
              <a:rPr dirty="0"/>
              <a:t> one </a:t>
            </a:r>
            <a:r>
              <a:rPr dirty="0" err="1"/>
              <a:t>silniejsz</a:t>
            </a:r>
            <a:r>
              <a:rPr lang="pl-PL" dirty="0"/>
              <a:t>e</a:t>
            </a:r>
            <a:r>
              <a:rPr dirty="0"/>
              <a:t> </a:t>
            </a:r>
            <a:r>
              <a:rPr dirty="0" err="1"/>
              <a:t>możliwości</a:t>
            </a:r>
            <a:r>
              <a:rPr dirty="0"/>
              <a:t> </a:t>
            </a:r>
            <a:r>
              <a:rPr dirty="0" err="1"/>
              <a:t>nawiązywania</a:t>
            </a:r>
            <a:r>
              <a:rPr dirty="0"/>
              <a:t> </a:t>
            </a:r>
            <a:r>
              <a:rPr dirty="0" err="1"/>
              <a:t>kontaktów</a:t>
            </a:r>
            <a:r>
              <a:rPr dirty="0"/>
              <a:t> z </a:t>
            </a:r>
            <a:r>
              <a:rPr dirty="0" err="1"/>
              <a:t>anonimowością</a:t>
            </a:r>
            <a:r>
              <a:rPr dirty="0"/>
              <a:t>, </a:t>
            </a:r>
            <a:r>
              <a:rPr dirty="0" err="1"/>
              <a:t>powodując</a:t>
            </a:r>
            <a:r>
              <a:rPr dirty="0"/>
              <a:t>, </a:t>
            </a:r>
            <a:r>
              <a:rPr dirty="0" err="1"/>
              <a:t>że</a:t>
            </a:r>
            <a:r>
              <a:rPr dirty="0"/>
              <a:t> </a:t>
            </a:r>
            <a:r>
              <a:rPr dirty="0" err="1"/>
              <a:t>ludzie</a:t>
            </a:r>
            <a:r>
              <a:rPr dirty="0"/>
              <a:t> </a:t>
            </a:r>
            <a:r>
              <a:rPr dirty="0" err="1"/>
              <a:t>są</a:t>
            </a:r>
            <a:r>
              <a:rPr dirty="0"/>
              <a:t> </a:t>
            </a:r>
            <a:r>
              <a:rPr dirty="0" err="1"/>
              <a:t>bardziej</a:t>
            </a:r>
            <a:r>
              <a:rPr dirty="0"/>
              <a:t> </a:t>
            </a:r>
            <a:r>
              <a:rPr dirty="0" err="1"/>
              <a:t>otwarci</a:t>
            </a:r>
            <a:r>
              <a:rPr dirty="0"/>
              <a:t> </a:t>
            </a:r>
            <a:r>
              <a:rPr dirty="0" err="1"/>
              <a:t>na</a:t>
            </a:r>
            <a:r>
              <a:rPr dirty="0"/>
              <a:t> </a:t>
            </a:r>
            <a:r>
              <a:rPr dirty="0" err="1"/>
              <a:t>dzielenie</a:t>
            </a:r>
            <a:r>
              <a:rPr dirty="0"/>
              <a:t> </a:t>
            </a:r>
            <a:r>
              <a:rPr dirty="0" err="1"/>
              <a:t>się</a:t>
            </a:r>
            <a:r>
              <a:rPr dirty="0"/>
              <a:t> </a:t>
            </a:r>
            <a:r>
              <a:rPr dirty="0" err="1"/>
              <a:t>swoimi</a:t>
            </a:r>
            <a:r>
              <a:rPr dirty="0"/>
              <a:t> </a:t>
            </a:r>
            <a:r>
              <a:rPr dirty="0" err="1"/>
              <a:t>zainteresowaniami</a:t>
            </a:r>
            <a:r>
              <a:rPr dirty="0"/>
              <a:t> </a:t>
            </a:r>
            <a:r>
              <a:rPr dirty="0" err="1"/>
              <a:t>seksualnymi</a:t>
            </a:r>
            <a:r>
              <a:rPr dirty="0"/>
              <a:t>.</a:t>
            </a:r>
          </a:p>
          <a:p>
            <a:r>
              <a:rPr dirty="0" err="1"/>
              <a:t>Transmisje</a:t>
            </a:r>
            <a:r>
              <a:rPr dirty="0"/>
              <a:t> </a:t>
            </a:r>
            <a:r>
              <a:rPr dirty="0" err="1"/>
              <a:t>na</a:t>
            </a:r>
            <a:r>
              <a:rPr dirty="0"/>
              <a:t> </a:t>
            </a:r>
            <a:r>
              <a:rPr dirty="0" err="1"/>
              <a:t>żywo</a:t>
            </a:r>
            <a:r>
              <a:rPr dirty="0"/>
              <a:t> </a:t>
            </a:r>
            <a:r>
              <a:rPr dirty="0" err="1"/>
              <a:t>dotyczące</a:t>
            </a:r>
            <a:r>
              <a:rPr dirty="0"/>
              <a:t> </a:t>
            </a:r>
            <a:r>
              <a:rPr dirty="0" err="1"/>
              <a:t>wykorzystywania</a:t>
            </a:r>
            <a:r>
              <a:rPr dirty="0"/>
              <a:t> </a:t>
            </a:r>
            <a:r>
              <a:rPr dirty="0" err="1"/>
              <a:t>seksualnego</a:t>
            </a:r>
            <a:r>
              <a:rPr dirty="0"/>
              <a:t> </a:t>
            </a:r>
            <a:r>
              <a:rPr dirty="0" err="1"/>
              <a:t>dzieci</a:t>
            </a:r>
            <a:r>
              <a:rPr dirty="0"/>
              <a:t>. </a:t>
            </a:r>
            <a:r>
              <a:rPr dirty="0" err="1"/>
              <a:t>Ułatwione</a:t>
            </a:r>
            <a:r>
              <a:rPr dirty="0"/>
              <a:t> </a:t>
            </a:r>
            <a:r>
              <a:rPr dirty="0" err="1"/>
              <a:t>dzięki</a:t>
            </a:r>
            <a:r>
              <a:rPr dirty="0"/>
              <a:t> </a:t>
            </a:r>
            <a:r>
              <a:rPr dirty="0" err="1"/>
              <a:t>technologii</a:t>
            </a:r>
            <a:r>
              <a:rPr dirty="0"/>
              <a:t>, z </a:t>
            </a:r>
            <a:r>
              <a:rPr dirty="0" err="1"/>
              <a:t>jednym</a:t>
            </a:r>
            <a:r>
              <a:rPr dirty="0"/>
              <a:t> </a:t>
            </a:r>
            <a:r>
              <a:rPr dirty="0" err="1"/>
              <a:t>trendem</a:t>
            </a:r>
            <a:r>
              <a:rPr dirty="0"/>
              <a:t> </a:t>
            </a:r>
            <a:r>
              <a:rPr dirty="0" err="1"/>
              <a:t>dotyczącym</a:t>
            </a:r>
            <a:r>
              <a:rPr dirty="0"/>
              <a:t> </a:t>
            </a:r>
            <a:r>
              <a:rPr dirty="0" err="1"/>
              <a:t>wykorzystywania</a:t>
            </a:r>
            <a:r>
              <a:rPr dirty="0"/>
              <a:t> </a:t>
            </a:r>
            <a:r>
              <a:rPr dirty="0" err="1"/>
              <a:t>dzieci</a:t>
            </a:r>
            <a:r>
              <a:rPr dirty="0"/>
              <a:t> za </a:t>
            </a:r>
            <a:r>
              <a:rPr dirty="0" err="1"/>
              <a:t>granicą</a:t>
            </a:r>
            <a:r>
              <a:rPr dirty="0"/>
              <a:t> </a:t>
            </a:r>
            <a:r>
              <a:rPr dirty="0" err="1"/>
              <a:t>dla</a:t>
            </a:r>
            <a:r>
              <a:rPr dirty="0"/>
              <a:t> </a:t>
            </a:r>
            <a:r>
              <a:rPr dirty="0" err="1"/>
              <a:t>zysku</a:t>
            </a:r>
            <a:r>
              <a:rPr dirty="0"/>
              <a:t>, </a:t>
            </a:r>
            <a:r>
              <a:rPr dirty="0" err="1"/>
              <a:t>na</a:t>
            </a:r>
            <a:r>
              <a:rPr dirty="0"/>
              <a:t> </a:t>
            </a:r>
            <a:r>
              <a:rPr dirty="0" err="1"/>
              <a:t>żywo</a:t>
            </a:r>
            <a:r>
              <a:rPr dirty="0"/>
              <a:t> </a:t>
            </a:r>
            <a:r>
              <a:rPr dirty="0" err="1"/>
              <a:t>przed</a:t>
            </a:r>
            <a:r>
              <a:rPr dirty="0"/>
              <a:t> </a:t>
            </a:r>
            <a:r>
              <a:rPr dirty="0" err="1"/>
              <a:t>kamerą</a:t>
            </a:r>
            <a:r>
              <a:rPr dirty="0"/>
              <a: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2" name="TRUE OR FALSE?"/>
          <p:cNvSpPr txBox="1">
            <a:spLocks noGrp="1"/>
          </p:cNvSpPr>
          <p:nvPr>
            <p:ph type="title"/>
          </p:nvPr>
        </p:nvSpPr>
        <p:spPr>
          <a:prstGeom prst="rect">
            <a:avLst/>
          </a:prstGeom>
        </p:spPr>
        <p:txBody>
          <a:bodyPr anchor="ctr"/>
          <a:lstStyle>
            <a:lvl1pPr algn="ctr"/>
          </a:lstStyle>
          <a:p>
            <a:r>
              <a:t>PRAWDA CZY FAŁSZ?</a:t>
            </a:r>
          </a:p>
        </p:txBody>
      </p:sp>
      <p:sp>
        <p:nvSpPr>
          <p:cNvPr id="143" name="Last year 2.88 million accounts were registered globally across the most harmful child sexual abuse dark websites.…"/>
          <p:cNvSpPr txBox="1">
            <a:spLocks noGrp="1"/>
          </p:cNvSpPr>
          <p:nvPr>
            <p:ph type="body" idx="1"/>
          </p:nvPr>
        </p:nvSpPr>
        <p:spPr>
          <a:xfrm>
            <a:off x="1066800" y="3044688"/>
            <a:ext cx="22237700" cy="9372600"/>
          </a:xfrm>
          <a:prstGeom prst="rect">
            <a:avLst/>
          </a:prstGeom>
        </p:spPr>
        <p:txBody>
          <a:bodyPr>
            <a:normAutofit fontScale="92500" lnSpcReduction="20000"/>
          </a:bodyPr>
          <a:lstStyle/>
          <a:p>
            <a:pPr marL="628650" indent="-628650" defTabSz="817244">
              <a:spcBef>
                <a:spcPts val="5800"/>
              </a:spcBef>
              <a:defRPr sz="4950">
                <a:solidFill>
                  <a:srgbClr val="000000"/>
                </a:solidFill>
              </a:defRPr>
            </a:pPr>
            <a:r>
              <a:rPr dirty="0"/>
              <a:t>W </a:t>
            </a:r>
            <a:r>
              <a:rPr dirty="0" err="1"/>
              <a:t>zeszłym</a:t>
            </a:r>
            <a:r>
              <a:rPr dirty="0"/>
              <a:t> </a:t>
            </a:r>
            <a:r>
              <a:rPr dirty="0" err="1"/>
              <a:t>roku</a:t>
            </a:r>
            <a:r>
              <a:rPr dirty="0"/>
              <a:t> </a:t>
            </a:r>
            <a:r>
              <a:rPr dirty="0" err="1"/>
              <a:t>na</a:t>
            </a:r>
            <a:r>
              <a:rPr dirty="0"/>
              <a:t> </a:t>
            </a:r>
            <a:r>
              <a:rPr dirty="0" err="1"/>
              <a:t>całym</a:t>
            </a:r>
            <a:r>
              <a:rPr dirty="0"/>
              <a:t> </a:t>
            </a:r>
            <a:r>
              <a:rPr dirty="0" err="1"/>
              <a:t>świecie</a:t>
            </a:r>
            <a:r>
              <a:rPr dirty="0"/>
              <a:t> </a:t>
            </a:r>
            <a:r>
              <a:rPr dirty="0" err="1"/>
              <a:t>zarejestrowano</a:t>
            </a:r>
            <a:r>
              <a:rPr dirty="0"/>
              <a:t> 2,88 </a:t>
            </a:r>
            <a:r>
              <a:rPr dirty="0" err="1"/>
              <a:t>miliona</a:t>
            </a:r>
            <a:r>
              <a:rPr dirty="0"/>
              <a:t> </a:t>
            </a:r>
            <a:r>
              <a:rPr dirty="0" err="1"/>
              <a:t>kont</a:t>
            </a:r>
            <a:r>
              <a:rPr dirty="0"/>
              <a:t> </a:t>
            </a:r>
            <a:r>
              <a:rPr dirty="0" err="1"/>
              <a:t>na</a:t>
            </a:r>
            <a:r>
              <a:rPr dirty="0"/>
              <a:t> </a:t>
            </a:r>
            <a:r>
              <a:rPr dirty="0" err="1"/>
              <a:t>najbardziej</a:t>
            </a:r>
            <a:r>
              <a:rPr dirty="0"/>
              <a:t> </a:t>
            </a:r>
            <a:r>
              <a:rPr dirty="0" err="1"/>
              <a:t>szkodliwych</a:t>
            </a:r>
            <a:r>
              <a:rPr dirty="0"/>
              <a:t> </a:t>
            </a:r>
            <a:r>
              <a:rPr dirty="0" err="1"/>
              <a:t>ciemnych</a:t>
            </a:r>
            <a:r>
              <a:rPr dirty="0"/>
              <a:t> </a:t>
            </a:r>
            <a:r>
              <a:rPr dirty="0" err="1"/>
              <a:t>stronach</a:t>
            </a:r>
            <a:r>
              <a:rPr dirty="0"/>
              <a:t> </a:t>
            </a:r>
            <a:r>
              <a:rPr dirty="0" err="1"/>
              <a:t>internetowych</a:t>
            </a:r>
            <a:r>
              <a:rPr lang="pl-PL" dirty="0"/>
              <a:t>,</a:t>
            </a:r>
            <a:r>
              <a:rPr dirty="0"/>
              <a:t> </a:t>
            </a:r>
            <a:r>
              <a:rPr dirty="0" err="1"/>
              <a:t>związanych</a:t>
            </a:r>
            <a:r>
              <a:rPr dirty="0"/>
              <a:t> z </a:t>
            </a:r>
            <a:r>
              <a:rPr dirty="0" err="1"/>
              <a:t>wykorzystywaniem</a:t>
            </a:r>
            <a:r>
              <a:rPr dirty="0"/>
              <a:t> </a:t>
            </a:r>
            <a:r>
              <a:rPr dirty="0" err="1"/>
              <a:t>seksualnym</a:t>
            </a:r>
            <a:r>
              <a:rPr dirty="0"/>
              <a:t> </a:t>
            </a:r>
            <a:r>
              <a:rPr dirty="0" err="1"/>
              <a:t>dzieci</a:t>
            </a:r>
            <a:r>
              <a:rPr dirty="0"/>
              <a:t>.</a:t>
            </a:r>
          </a:p>
          <a:p>
            <a:pPr marL="628650" indent="-628650" defTabSz="817244">
              <a:spcBef>
                <a:spcPts val="5800"/>
              </a:spcBef>
              <a:defRPr sz="4950">
                <a:solidFill>
                  <a:srgbClr val="000000"/>
                </a:solidFill>
              </a:defRPr>
            </a:pPr>
            <a:r>
              <a:rPr dirty="0"/>
              <a:t>W 2021 r. Internet Watch Foundation (IWF) </a:t>
            </a:r>
            <a:r>
              <a:rPr dirty="0" err="1"/>
              <a:t>podjęła</a:t>
            </a:r>
            <a:r>
              <a:rPr dirty="0"/>
              <a:t> </a:t>
            </a:r>
            <a:r>
              <a:rPr dirty="0" err="1"/>
              <a:t>działania</a:t>
            </a:r>
            <a:r>
              <a:rPr dirty="0"/>
              <a:t> </a:t>
            </a:r>
            <a:r>
              <a:rPr dirty="0" err="1"/>
              <a:t>przeciwko</a:t>
            </a:r>
            <a:r>
              <a:rPr dirty="0"/>
              <a:t> 160 398 </a:t>
            </a:r>
            <a:r>
              <a:rPr dirty="0" err="1"/>
              <a:t>adresom</a:t>
            </a:r>
            <a:r>
              <a:rPr dirty="0"/>
              <a:t> URL </a:t>
            </a:r>
            <a:r>
              <a:rPr dirty="0" err="1"/>
              <a:t>zawierającym</a:t>
            </a:r>
            <a:r>
              <a:rPr dirty="0"/>
              <a:t> </a:t>
            </a:r>
            <a:r>
              <a:rPr dirty="0" err="1"/>
              <a:t>obrazy</a:t>
            </a:r>
            <a:r>
              <a:rPr dirty="0"/>
              <a:t> </a:t>
            </a:r>
            <a:r>
              <a:rPr dirty="0" err="1"/>
              <a:t>lub</a:t>
            </a:r>
            <a:r>
              <a:rPr dirty="0"/>
              <a:t> filmy „</a:t>
            </a:r>
            <a:r>
              <a:rPr dirty="0" err="1"/>
              <a:t>wygenerowanych</a:t>
            </a:r>
            <a:r>
              <a:rPr dirty="0"/>
              <a:t> </a:t>
            </a:r>
            <a:r>
              <a:rPr dirty="0" err="1"/>
              <a:t>przez</a:t>
            </a:r>
            <a:r>
              <a:rPr dirty="0"/>
              <a:t> </a:t>
            </a:r>
            <a:r>
              <a:rPr dirty="0" err="1"/>
              <a:t>siebie</a:t>
            </a:r>
            <a:r>
              <a:rPr dirty="0"/>
              <a:t>” </a:t>
            </a:r>
            <a:r>
              <a:rPr dirty="0" err="1"/>
              <a:t>materiałów</a:t>
            </a:r>
            <a:r>
              <a:rPr dirty="0"/>
              <a:t> – to </a:t>
            </a:r>
            <a:r>
              <a:rPr dirty="0" err="1"/>
              <a:t>wzrost</a:t>
            </a:r>
            <a:r>
              <a:rPr dirty="0"/>
              <a:t> o 70% w </a:t>
            </a:r>
            <a:r>
              <a:rPr dirty="0" err="1"/>
              <a:t>stosunku</a:t>
            </a:r>
            <a:r>
              <a:rPr dirty="0"/>
              <a:t> do </a:t>
            </a:r>
            <a:r>
              <a:rPr dirty="0" err="1"/>
              <a:t>poziomu</a:t>
            </a:r>
            <a:r>
              <a:rPr dirty="0"/>
              <a:t> </a:t>
            </a:r>
            <a:r>
              <a:rPr dirty="0" err="1"/>
              <a:t>sprzed</a:t>
            </a:r>
            <a:r>
              <a:rPr dirty="0"/>
              <a:t> </a:t>
            </a:r>
            <a:r>
              <a:rPr dirty="0" err="1"/>
              <a:t>pandemii</a:t>
            </a:r>
            <a:r>
              <a:rPr dirty="0"/>
              <a:t>. W 2019 </a:t>
            </a:r>
            <a:r>
              <a:rPr dirty="0" err="1"/>
              <a:t>roku</a:t>
            </a:r>
            <a:r>
              <a:rPr dirty="0"/>
              <a:t> </a:t>
            </a:r>
            <a:r>
              <a:rPr dirty="0" err="1"/>
              <a:t>liczba</a:t>
            </a:r>
            <a:r>
              <a:rPr dirty="0"/>
              <a:t> </a:t>
            </a:r>
            <a:r>
              <a:rPr dirty="0" err="1"/>
              <a:t>usuniętych</a:t>
            </a:r>
            <a:r>
              <a:rPr dirty="0"/>
              <a:t> </a:t>
            </a:r>
            <a:r>
              <a:rPr dirty="0" err="1"/>
              <a:t>adresów</a:t>
            </a:r>
            <a:r>
              <a:rPr dirty="0"/>
              <a:t> URL </a:t>
            </a:r>
            <a:r>
              <a:rPr dirty="0" err="1"/>
              <a:t>wyniosła</a:t>
            </a:r>
            <a:r>
              <a:rPr dirty="0"/>
              <a:t> 38 424.</a:t>
            </a:r>
          </a:p>
          <a:p>
            <a:pPr marL="628650" indent="-628650" defTabSz="817244">
              <a:spcBef>
                <a:spcPts val="5800"/>
              </a:spcBef>
              <a:defRPr sz="4950">
                <a:solidFill>
                  <a:srgbClr val="000000"/>
                </a:solidFill>
              </a:defRPr>
            </a:pPr>
            <a:r>
              <a:rPr dirty="0" err="1"/>
              <a:t>Młodzi</a:t>
            </a:r>
            <a:r>
              <a:rPr dirty="0"/>
              <a:t> </a:t>
            </a:r>
            <a:r>
              <a:rPr dirty="0" err="1"/>
              <a:t>chłopcy</a:t>
            </a:r>
            <a:r>
              <a:rPr dirty="0"/>
              <a:t> </a:t>
            </a:r>
            <a:r>
              <a:rPr dirty="0" err="1"/>
              <a:t>są</a:t>
            </a:r>
            <a:r>
              <a:rPr dirty="0"/>
              <a:t> </a:t>
            </a:r>
            <a:r>
              <a:rPr dirty="0" err="1"/>
              <a:t>szczególnie</a:t>
            </a:r>
            <a:r>
              <a:rPr dirty="0"/>
              <a:t> </a:t>
            </a:r>
            <a:r>
              <a:rPr dirty="0" err="1"/>
              <a:t>zagrożeni</a:t>
            </a:r>
            <a:r>
              <a:rPr dirty="0"/>
              <a:t>, 10 </a:t>
            </a:r>
            <a:r>
              <a:rPr dirty="0" err="1"/>
              <a:t>lat</a:t>
            </a:r>
            <a:r>
              <a:rPr dirty="0"/>
              <a:t> </a:t>
            </a:r>
            <a:r>
              <a:rPr dirty="0" err="1"/>
              <a:t>temu</a:t>
            </a:r>
            <a:r>
              <a:rPr dirty="0"/>
              <a:t> </a:t>
            </a:r>
            <a:r>
              <a:rPr dirty="0" err="1"/>
              <a:t>stanowili</a:t>
            </a:r>
            <a:r>
              <a:rPr dirty="0"/>
              <a:t> 60% </a:t>
            </a:r>
            <a:r>
              <a:rPr dirty="0" err="1"/>
              <a:t>dzieci</a:t>
            </a:r>
            <a:r>
              <a:rPr dirty="0"/>
              <a:t> </a:t>
            </a:r>
            <a:r>
              <a:rPr dirty="0" err="1"/>
              <a:t>widzianych</a:t>
            </a:r>
            <a:r>
              <a:rPr dirty="0"/>
              <a:t> </a:t>
            </a:r>
            <a:r>
              <a:rPr dirty="0" err="1"/>
              <a:t>na</a:t>
            </a:r>
            <a:r>
              <a:rPr dirty="0"/>
              <a:t> </a:t>
            </a:r>
            <a:r>
              <a:rPr dirty="0" err="1"/>
              <a:t>obrazach</a:t>
            </a:r>
            <a:r>
              <a:rPr dirty="0"/>
              <a:t> </a:t>
            </a:r>
            <a:r>
              <a:rPr dirty="0" err="1"/>
              <a:t>przedstawiających</a:t>
            </a:r>
            <a:r>
              <a:rPr dirty="0"/>
              <a:t> </a:t>
            </a:r>
            <a:r>
              <a:rPr dirty="0" err="1"/>
              <a:t>wykorzystywanie</a:t>
            </a:r>
            <a:r>
              <a:rPr dirty="0"/>
              <a:t> </a:t>
            </a:r>
            <a:r>
              <a:rPr dirty="0" err="1"/>
              <a:t>seksualne</a:t>
            </a:r>
            <a:r>
              <a:rPr dirty="0"/>
              <a:t> – </a:t>
            </a:r>
            <a:r>
              <a:rPr dirty="0" err="1"/>
              <a:t>obecnie</a:t>
            </a:r>
            <a:r>
              <a:rPr dirty="0"/>
              <a:t> </a:t>
            </a:r>
            <a:r>
              <a:rPr dirty="0" err="1"/>
              <a:t>odsetek</a:t>
            </a:r>
            <a:r>
              <a:rPr dirty="0"/>
              <a:t> ten </a:t>
            </a:r>
            <a:r>
              <a:rPr dirty="0" err="1"/>
              <a:t>wzrósł</a:t>
            </a:r>
            <a:r>
              <a:rPr dirty="0"/>
              <a:t> do 97%.</a:t>
            </a:r>
          </a:p>
          <a:p>
            <a:pPr marL="628650" indent="-628650" defTabSz="817244">
              <a:spcBef>
                <a:spcPts val="5800"/>
              </a:spcBef>
              <a:defRPr sz="4950">
                <a:solidFill>
                  <a:srgbClr val="000000"/>
                </a:solidFill>
              </a:defRPr>
            </a:pPr>
            <a:r>
              <a:rPr dirty="0" err="1"/>
              <a:t>Samodzielnie</a:t>
            </a:r>
            <a:r>
              <a:rPr dirty="0"/>
              <a:t> </a:t>
            </a:r>
            <a:r>
              <a:rPr dirty="0" err="1"/>
              <a:t>wygenerowane</a:t>
            </a:r>
            <a:r>
              <a:rPr dirty="0"/>
              <a:t> </a:t>
            </a:r>
            <a:r>
              <a:rPr dirty="0" err="1"/>
              <a:t>zdjęcia</a:t>
            </a:r>
            <a:r>
              <a:rPr dirty="0"/>
              <a:t> </a:t>
            </a:r>
            <a:r>
              <a:rPr dirty="0" err="1"/>
              <a:t>dzieci</a:t>
            </a:r>
            <a:r>
              <a:rPr dirty="0"/>
              <a:t> w </a:t>
            </a:r>
            <a:r>
              <a:rPr dirty="0" err="1"/>
              <a:t>wieku</a:t>
            </a:r>
            <a:r>
              <a:rPr dirty="0"/>
              <a:t> od 7 do 10 </a:t>
            </a:r>
            <a:r>
              <a:rPr dirty="0" err="1"/>
              <a:t>lat</a:t>
            </a:r>
            <a:r>
              <a:rPr dirty="0"/>
              <a:t> to </a:t>
            </a:r>
            <a:r>
              <a:rPr dirty="0" err="1"/>
              <a:t>najszybciej</a:t>
            </a:r>
            <a:r>
              <a:rPr dirty="0"/>
              <a:t> </a:t>
            </a:r>
            <a:r>
              <a:rPr dirty="0" err="1"/>
              <a:t>oglądany</a:t>
            </a:r>
            <a:r>
              <a:rPr dirty="0"/>
              <a:t> </a:t>
            </a:r>
            <a:r>
              <a:rPr dirty="0" err="1"/>
              <a:t>rodzaj</a:t>
            </a:r>
            <a:r>
              <a:rPr dirty="0"/>
              <a:t> </a:t>
            </a:r>
            <a:r>
              <a:rPr dirty="0" err="1"/>
              <a:t>materiałów</a:t>
            </a:r>
            <a:r>
              <a:rPr dirty="0"/>
              <a: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45" name="TRUE OR FALSE ANSWERS"/>
          <p:cNvSpPr txBox="1">
            <a:spLocks noGrp="1"/>
          </p:cNvSpPr>
          <p:nvPr>
            <p:ph type="title"/>
          </p:nvPr>
        </p:nvSpPr>
        <p:spPr>
          <a:prstGeom prst="rect">
            <a:avLst/>
          </a:prstGeom>
        </p:spPr>
        <p:txBody>
          <a:bodyPr anchor="ctr"/>
          <a:lstStyle>
            <a:lvl1pPr algn="ctr"/>
          </a:lstStyle>
          <a:p>
            <a:r>
              <a:t>PRAWDZIWE LUB FAŁSZYWE ODPOWIEDZI</a:t>
            </a:r>
          </a:p>
        </p:txBody>
      </p:sp>
      <p:sp>
        <p:nvSpPr>
          <p:cNvPr id="146" name="TRUE - Last year 2.88 million accounts were registered globally across the most harmful child sexual abuse dark websites.…"/>
          <p:cNvSpPr txBox="1">
            <a:spLocks noGrp="1"/>
          </p:cNvSpPr>
          <p:nvPr>
            <p:ph type="body" idx="1"/>
          </p:nvPr>
        </p:nvSpPr>
        <p:spPr>
          <a:xfrm>
            <a:off x="1066800" y="3084444"/>
            <a:ext cx="22237700" cy="9372600"/>
          </a:xfrm>
          <a:prstGeom prst="rect">
            <a:avLst/>
          </a:prstGeom>
        </p:spPr>
        <p:txBody>
          <a:bodyPr>
            <a:normAutofit fontScale="92500" lnSpcReduction="20000"/>
          </a:bodyPr>
          <a:lstStyle/>
          <a:p>
            <a:pPr marL="603250" indent="-603250" defTabSz="784225">
              <a:spcBef>
                <a:spcPts val="5600"/>
              </a:spcBef>
              <a:defRPr sz="4750">
                <a:solidFill>
                  <a:srgbClr val="000000"/>
                </a:solidFill>
              </a:defRPr>
            </a:pPr>
            <a:r>
              <a:rPr b="1" dirty="0">
                <a:latin typeface="Helvetica Neue"/>
                <a:ea typeface="Helvetica Neue"/>
                <a:cs typeface="Helvetica Neue"/>
                <a:sym typeface="Helvetica Neue"/>
              </a:rPr>
              <a:t>PRAWDA </a:t>
            </a:r>
            <a:r>
              <a:rPr dirty="0"/>
              <a:t>– W </a:t>
            </a:r>
            <a:r>
              <a:rPr dirty="0" err="1"/>
              <a:t>zeszłym</a:t>
            </a:r>
            <a:r>
              <a:rPr dirty="0"/>
              <a:t> </a:t>
            </a:r>
            <a:r>
              <a:rPr dirty="0" err="1"/>
              <a:t>roku</a:t>
            </a:r>
            <a:r>
              <a:rPr dirty="0"/>
              <a:t> </a:t>
            </a:r>
            <a:r>
              <a:rPr dirty="0" err="1"/>
              <a:t>na</a:t>
            </a:r>
            <a:r>
              <a:rPr dirty="0"/>
              <a:t> </a:t>
            </a:r>
            <a:r>
              <a:rPr dirty="0" err="1"/>
              <a:t>całym</a:t>
            </a:r>
            <a:r>
              <a:rPr dirty="0"/>
              <a:t> </a:t>
            </a:r>
            <a:r>
              <a:rPr dirty="0" err="1"/>
              <a:t>świecie</a:t>
            </a:r>
            <a:r>
              <a:rPr dirty="0"/>
              <a:t> </a:t>
            </a:r>
            <a:r>
              <a:rPr dirty="0" err="1"/>
              <a:t>zarejestrowano</a:t>
            </a:r>
            <a:r>
              <a:rPr dirty="0"/>
              <a:t> 2,88 </a:t>
            </a:r>
            <a:r>
              <a:rPr dirty="0" err="1"/>
              <a:t>miliona</a:t>
            </a:r>
            <a:r>
              <a:rPr dirty="0"/>
              <a:t> </a:t>
            </a:r>
            <a:r>
              <a:rPr dirty="0" err="1"/>
              <a:t>kont</a:t>
            </a:r>
            <a:r>
              <a:rPr dirty="0"/>
              <a:t> </a:t>
            </a:r>
            <a:r>
              <a:rPr dirty="0" err="1"/>
              <a:t>na</a:t>
            </a:r>
            <a:r>
              <a:rPr dirty="0"/>
              <a:t> </a:t>
            </a:r>
            <a:r>
              <a:rPr dirty="0" err="1"/>
              <a:t>najbardziej</a:t>
            </a:r>
            <a:r>
              <a:rPr dirty="0"/>
              <a:t> </a:t>
            </a:r>
            <a:r>
              <a:rPr dirty="0" err="1"/>
              <a:t>szkodliwych</a:t>
            </a:r>
            <a:r>
              <a:rPr dirty="0"/>
              <a:t> </a:t>
            </a:r>
            <a:r>
              <a:rPr dirty="0" err="1"/>
              <a:t>ciemnych</a:t>
            </a:r>
            <a:r>
              <a:rPr dirty="0"/>
              <a:t> </a:t>
            </a:r>
            <a:r>
              <a:rPr dirty="0" err="1"/>
              <a:t>stronach</a:t>
            </a:r>
            <a:r>
              <a:rPr dirty="0"/>
              <a:t> </a:t>
            </a:r>
            <a:r>
              <a:rPr dirty="0" err="1"/>
              <a:t>internetowych</a:t>
            </a:r>
            <a:r>
              <a:rPr dirty="0"/>
              <a:t> </a:t>
            </a:r>
            <a:r>
              <a:rPr dirty="0" err="1"/>
              <a:t>związanych</a:t>
            </a:r>
            <a:r>
              <a:rPr dirty="0"/>
              <a:t> z </a:t>
            </a:r>
            <a:r>
              <a:rPr dirty="0" err="1"/>
              <a:t>wykorzystywaniem</a:t>
            </a:r>
            <a:r>
              <a:rPr dirty="0"/>
              <a:t> </a:t>
            </a:r>
            <a:r>
              <a:rPr dirty="0" err="1"/>
              <a:t>seksualnym</a:t>
            </a:r>
            <a:r>
              <a:rPr dirty="0"/>
              <a:t> </a:t>
            </a:r>
            <a:r>
              <a:rPr dirty="0" err="1"/>
              <a:t>dzieci</a:t>
            </a:r>
            <a:r>
              <a:rPr dirty="0"/>
              <a:t>.</a:t>
            </a:r>
          </a:p>
          <a:p>
            <a:pPr marL="603250" indent="-603250" defTabSz="784225">
              <a:spcBef>
                <a:spcPts val="5600"/>
              </a:spcBef>
              <a:defRPr sz="4750">
                <a:solidFill>
                  <a:srgbClr val="000000"/>
                </a:solidFill>
              </a:defRPr>
            </a:pPr>
            <a:r>
              <a:rPr b="1" dirty="0">
                <a:latin typeface="Helvetica Neue"/>
                <a:ea typeface="Helvetica Neue"/>
                <a:cs typeface="Helvetica Neue"/>
                <a:sym typeface="Helvetica Neue"/>
              </a:rPr>
              <a:t>FAŁSZ </a:t>
            </a:r>
            <a:r>
              <a:rPr dirty="0"/>
              <a:t>– W 2021 r. Internet Watch Foundation (IWF) </a:t>
            </a:r>
            <a:r>
              <a:rPr dirty="0" err="1"/>
              <a:t>podjęła</a:t>
            </a:r>
            <a:r>
              <a:rPr dirty="0"/>
              <a:t> </a:t>
            </a:r>
            <a:r>
              <a:rPr dirty="0" err="1"/>
              <a:t>działania</a:t>
            </a:r>
            <a:r>
              <a:rPr dirty="0"/>
              <a:t> </a:t>
            </a:r>
            <a:r>
              <a:rPr dirty="0" err="1"/>
              <a:t>przeciwko</a:t>
            </a:r>
            <a:r>
              <a:rPr dirty="0"/>
              <a:t> 182 281 </a:t>
            </a:r>
            <a:r>
              <a:rPr dirty="0" err="1"/>
              <a:t>adresom</a:t>
            </a:r>
            <a:r>
              <a:rPr dirty="0"/>
              <a:t> URL </a:t>
            </a:r>
            <a:r>
              <a:rPr dirty="0" err="1"/>
              <a:t>zawierającym</a:t>
            </a:r>
            <a:r>
              <a:rPr dirty="0"/>
              <a:t> </a:t>
            </a:r>
            <a:r>
              <a:rPr dirty="0" err="1"/>
              <a:t>obrazy</a:t>
            </a:r>
            <a:r>
              <a:rPr dirty="0"/>
              <a:t> </a:t>
            </a:r>
            <a:r>
              <a:rPr dirty="0" err="1"/>
              <a:t>lub</a:t>
            </a:r>
            <a:r>
              <a:rPr dirty="0"/>
              <a:t> filmy „</a:t>
            </a:r>
            <a:r>
              <a:rPr dirty="0" err="1"/>
              <a:t>wygenerowanych</a:t>
            </a:r>
            <a:r>
              <a:rPr dirty="0"/>
              <a:t> </a:t>
            </a:r>
            <a:r>
              <a:rPr dirty="0" err="1"/>
              <a:t>przez</a:t>
            </a:r>
            <a:r>
              <a:rPr dirty="0"/>
              <a:t> </a:t>
            </a:r>
            <a:r>
              <a:rPr dirty="0" err="1"/>
              <a:t>siebie</a:t>
            </a:r>
            <a:r>
              <a:rPr dirty="0"/>
              <a:t>” </a:t>
            </a:r>
            <a:r>
              <a:rPr dirty="0" err="1"/>
              <a:t>materiałów</a:t>
            </a:r>
            <a:r>
              <a:rPr dirty="0"/>
              <a:t> – </a:t>
            </a:r>
            <a:r>
              <a:rPr dirty="0" err="1"/>
              <a:t>wzrost</a:t>
            </a:r>
            <a:r>
              <a:rPr dirty="0"/>
              <a:t> o 374% w </a:t>
            </a:r>
            <a:r>
              <a:rPr dirty="0" err="1"/>
              <a:t>stosunku</a:t>
            </a:r>
            <a:r>
              <a:rPr dirty="0"/>
              <a:t> do </a:t>
            </a:r>
            <a:r>
              <a:rPr dirty="0" err="1"/>
              <a:t>poziomu</a:t>
            </a:r>
            <a:r>
              <a:rPr dirty="0"/>
              <a:t> </a:t>
            </a:r>
            <a:r>
              <a:rPr dirty="0" err="1"/>
              <a:t>sprzed</a:t>
            </a:r>
            <a:r>
              <a:rPr dirty="0"/>
              <a:t> </a:t>
            </a:r>
            <a:r>
              <a:rPr dirty="0" err="1"/>
              <a:t>pandemii</a:t>
            </a:r>
            <a:r>
              <a:rPr dirty="0"/>
              <a:t>. W 2019 </a:t>
            </a:r>
            <a:r>
              <a:rPr dirty="0" err="1"/>
              <a:t>roku</a:t>
            </a:r>
            <a:r>
              <a:rPr dirty="0"/>
              <a:t> </a:t>
            </a:r>
            <a:r>
              <a:rPr dirty="0" err="1"/>
              <a:t>liczba</a:t>
            </a:r>
            <a:r>
              <a:rPr dirty="0"/>
              <a:t> </a:t>
            </a:r>
            <a:r>
              <a:rPr dirty="0" err="1"/>
              <a:t>usuniętych</a:t>
            </a:r>
            <a:r>
              <a:rPr dirty="0"/>
              <a:t> </a:t>
            </a:r>
            <a:r>
              <a:rPr dirty="0" err="1"/>
              <a:t>adresów</a:t>
            </a:r>
            <a:r>
              <a:rPr dirty="0"/>
              <a:t> URL </a:t>
            </a:r>
            <a:r>
              <a:rPr dirty="0" err="1"/>
              <a:t>wyniosła</a:t>
            </a:r>
            <a:r>
              <a:rPr dirty="0"/>
              <a:t> 38 424.</a:t>
            </a:r>
          </a:p>
          <a:p>
            <a:pPr marL="603250" indent="-603250" defTabSz="784225">
              <a:spcBef>
                <a:spcPts val="5600"/>
              </a:spcBef>
              <a:defRPr sz="4750">
                <a:solidFill>
                  <a:srgbClr val="000000"/>
                </a:solidFill>
              </a:defRPr>
            </a:pPr>
            <a:r>
              <a:rPr b="1" dirty="0">
                <a:latin typeface="Helvetica Neue"/>
                <a:ea typeface="Helvetica Neue"/>
                <a:cs typeface="Helvetica Neue"/>
                <a:sym typeface="Helvetica Neue"/>
              </a:rPr>
              <a:t>FAŁSZ </a:t>
            </a:r>
            <a:r>
              <a:rPr dirty="0"/>
              <a:t>– </a:t>
            </a:r>
            <a:r>
              <a:rPr dirty="0" err="1"/>
              <a:t>Młode</a:t>
            </a:r>
            <a:r>
              <a:rPr dirty="0"/>
              <a:t> </a:t>
            </a:r>
            <a:r>
              <a:rPr dirty="0" err="1"/>
              <a:t>dziewczynki</a:t>
            </a:r>
            <a:r>
              <a:rPr dirty="0"/>
              <a:t> </a:t>
            </a:r>
            <a:r>
              <a:rPr dirty="0" err="1"/>
              <a:t>są</a:t>
            </a:r>
            <a:r>
              <a:rPr dirty="0"/>
              <a:t> </a:t>
            </a:r>
            <a:r>
              <a:rPr dirty="0" err="1"/>
              <a:t>szczególnie</a:t>
            </a:r>
            <a:r>
              <a:rPr dirty="0"/>
              <a:t> </a:t>
            </a:r>
            <a:r>
              <a:rPr dirty="0" err="1"/>
              <a:t>zagrożone</a:t>
            </a:r>
            <a:r>
              <a:rPr dirty="0"/>
              <a:t>, 10 </a:t>
            </a:r>
            <a:r>
              <a:rPr dirty="0" err="1"/>
              <a:t>lat</a:t>
            </a:r>
            <a:r>
              <a:rPr dirty="0"/>
              <a:t> </a:t>
            </a:r>
            <a:r>
              <a:rPr dirty="0" err="1"/>
              <a:t>temu</a:t>
            </a:r>
            <a:r>
              <a:rPr dirty="0"/>
              <a:t> </a:t>
            </a:r>
            <a:r>
              <a:rPr dirty="0" err="1"/>
              <a:t>stanowiły</a:t>
            </a:r>
            <a:r>
              <a:rPr dirty="0"/>
              <a:t> 60% </a:t>
            </a:r>
            <a:r>
              <a:rPr dirty="0" err="1"/>
              <a:t>dzieci</a:t>
            </a:r>
            <a:r>
              <a:rPr dirty="0"/>
              <a:t> </a:t>
            </a:r>
            <a:r>
              <a:rPr dirty="0" err="1"/>
              <a:t>widzianych</a:t>
            </a:r>
            <a:r>
              <a:rPr dirty="0"/>
              <a:t> </a:t>
            </a:r>
            <a:r>
              <a:rPr dirty="0" err="1"/>
              <a:t>na</a:t>
            </a:r>
            <a:r>
              <a:rPr dirty="0"/>
              <a:t> </a:t>
            </a:r>
            <a:r>
              <a:rPr dirty="0" err="1"/>
              <a:t>zdjęciach</a:t>
            </a:r>
            <a:r>
              <a:rPr dirty="0"/>
              <a:t> </a:t>
            </a:r>
            <a:r>
              <a:rPr dirty="0" err="1"/>
              <a:t>przedstawiających</a:t>
            </a:r>
            <a:r>
              <a:rPr dirty="0"/>
              <a:t> </a:t>
            </a:r>
            <a:r>
              <a:rPr dirty="0" err="1"/>
              <a:t>wykorzystywanie</a:t>
            </a:r>
            <a:r>
              <a:rPr dirty="0"/>
              <a:t> </a:t>
            </a:r>
            <a:r>
              <a:rPr dirty="0" err="1"/>
              <a:t>seksualne</a:t>
            </a:r>
            <a:r>
              <a:rPr dirty="0"/>
              <a:t> – </a:t>
            </a:r>
            <a:r>
              <a:rPr dirty="0" err="1"/>
              <a:t>obecnie</a:t>
            </a:r>
            <a:r>
              <a:rPr dirty="0"/>
              <a:t> </a:t>
            </a:r>
            <a:r>
              <a:rPr dirty="0" err="1"/>
              <a:t>odsetek</a:t>
            </a:r>
            <a:r>
              <a:rPr dirty="0"/>
              <a:t> ten </a:t>
            </a:r>
            <a:r>
              <a:rPr dirty="0" err="1"/>
              <a:t>wzrósł</a:t>
            </a:r>
            <a:r>
              <a:rPr dirty="0"/>
              <a:t> do 97%.</a:t>
            </a:r>
          </a:p>
          <a:p>
            <a:pPr marL="603250" indent="-603250" defTabSz="784225">
              <a:spcBef>
                <a:spcPts val="5600"/>
              </a:spcBef>
              <a:defRPr sz="4750">
                <a:solidFill>
                  <a:srgbClr val="000000"/>
                </a:solidFill>
              </a:defRPr>
            </a:pPr>
            <a:r>
              <a:rPr b="1" dirty="0">
                <a:latin typeface="Helvetica Neue"/>
                <a:ea typeface="Helvetica Neue"/>
                <a:cs typeface="Helvetica Neue"/>
                <a:sym typeface="Helvetica Neue"/>
              </a:rPr>
              <a:t>PRAWDA </a:t>
            </a:r>
            <a:r>
              <a:rPr dirty="0"/>
              <a:t>— </a:t>
            </a:r>
            <a:r>
              <a:rPr dirty="0" err="1"/>
              <a:t>Samodzielnie</a:t>
            </a:r>
            <a:r>
              <a:rPr dirty="0"/>
              <a:t> </a:t>
            </a:r>
            <a:r>
              <a:rPr dirty="0" err="1"/>
              <a:t>wygenerowane</a:t>
            </a:r>
            <a:r>
              <a:rPr dirty="0"/>
              <a:t> </a:t>
            </a:r>
            <a:r>
              <a:rPr dirty="0" err="1"/>
              <a:t>zdjęcia</a:t>
            </a:r>
            <a:r>
              <a:rPr dirty="0"/>
              <a:t> </a:t>
            </a:r>
            <a:r>
              <a:rPr dirty="0" err="1"/>
              <a:t>dzieci</a:t>
            </a:r>
            <a:r>
              <a:rPr dirty="0"/>
              <a:t> w </a:t>
            </a:r>
            <a:r>
              <a:rPr dirty="0" err="1"/>
              <a:t>wieku</a:t>
            </a:r>
            <a:r>
              <a:rPr dirty="0"/>
              <a:t> od 7 do 10 </a:t>
            </a:r>
            <a:r>
              <a:rPr dirty="0" err="1"/>
              <a:t>lat</a:t>
            </a:r>
            <a:r>
              <a:rPr dirty="0"/>
              <a:t> to </a:t>
            </a:r>
            <a:r>
              <a:rPr dirty="0" err="1"/>
              <a:t>najszybciej</a:t>
            </a:r>
            <a:r>
              <a:rPr dirty="0"/>
              <a:t> </a:t>
            </a:r>
            <a:r>
              <a:rPr dirty="0" err="1"/>
              <a:t>oglądany</a:t>
            </a:r>
            <a:r>
              <a:rPr dirty="0"/>
              <a:t> </a:t>
            </a:r>
            <a:r>
              <a:rPr dirty="0" err="1"/>
              <a:t>rodzaj</a:t>
            </a:r>
            <a:r>
              <a:rPr dirty="0"/>
              <a:t> </a:t>
            </a:r>
            <a:r>
              <a:rPr dirty="0" err="1"/>
              <a:t>materiałów</a:t>
            </a:r>
            <a:r>
              <a:rPr dirty="0"/>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bridge over river with city buildings in the background" descr="bridge over river with city buildings in the background"/>
          <p:cNvPicPr>
            <a:picLocks noGrp="1" noChangeAspect="1"/>
          </p:cNvPicPr>
          <p:nvPr>
            <p:ph type="pic" idx="21"/>
          </p:nvPr>
        </p:nvPicPr>
        <p:blipFill>
          <a:blip r:embed="rId2"/>
          <a:srcRect l="4816" r="4816"/>
          <a:stretch>
            <a:fillRect/>
          </a:stretch>
        </p:blipFill>
        <p:spPr>
          <a:xfrm>
            <a:off x="16014700" y="6499234"/>
            <a:ext cx="7569200" cy="5346701"/>
          </a:xfrm>
          <a:prstGeom prst="rect">
            <a:avLst/>
          </a:prstGeom>
        </p:spPr>
      </p:pic>
      <p:pic>
        <p:nvPicPr>
          <p:cNvPr id="149" name="row of blue gondolas with Venice in the background" descr="row of blue gondolas with Venice in the background"/>
          <p:cNvPicPr>
            <a:picLocks noGrp="1" noChangeAspect="1"/>
          </p:cNvPicPr>
          <p:nvPr>
            <p:ph type="pic" idx="22"/>
          </p:nvPr>
        </p:nvPicPr>
        <p:blipFill>
          <a:blip r:embed="rId3"/>
          <a:srcRect t="14033" b="14033"/>
          <a:stretch>
            <a:fillRect/>
          </a:stretch>
        </p:blipFill>
        <p:spPr>
          <a:xfrm>
            <a:off x="16014700" y="709206"/>
            <a:ext cx="7569200" cy="5346701"/>
          </a:xfrm>
          <a:prstGeom prst="rect">
            <a:avLst/>
          </a:prstGeom>
        </p:spPr>
      </p:pic>
      <p:pic>
        <p:nvPicPr>
          <p:cNvPr id="150" name="aerial view of an old city in Italy" descr="aerial view of an old city in Italy"/>
          <p:cNvPicPr>
            <a:picLocks noGrp="1" noChangeAspect="1"/>
          </p:cNvPicPr>
          <p:nvPr>
            <p:ph type="pic" idx="23"/>
          </p:nvPr>
        </p:nvPicPr>
        <p:blipFill>
          <a:blip r:embed="rId4"/>
          <a:srcRect t="3641" b="3641"/>
          <a:stretch>
            <a:fillRect/>
          </a:stretch>
        </p:blipFill>
        <p:spPr>
          <a:xfrm>
            <a:off x="977900" y="713695"/>
            <a:ext cx="14579600" cy="11137901"/>
          </a:xfrm>
          <a:prstGeom prst="rect">
            <a:avLst/>
          </a:prstGeom>
        </p:spPr>
      </p:pic>
      <p:sp>
        <p:nvSpPr>
          <p:cNvPr id="151" name="MEME LAYOUT EXAMPLES"/>
          <p:cNvSpPr txBox="1">
            <a:spLocks noGrp="1"/>
          </p:cNvSpPr>
          <p:nvPr>
            <p:ph type="body" sz="quarter" idx="1"/>
          </p:nvPr>
        </p:nvSpPr>
        <p:spPr>
          <a:xfrm>
            <a:off x="1029178" y="11477804"/>
            <a:ext cx="14579601" cy="1320801"/>
          </a:xfrm>
          <a:prstGeom prst="rect">
            <a:avLst/>
          </a:prstGeom>
        </p:spPr>
        <p:txBody>
          <a:bodyPr anchor="ctr"/>
          <a:lstStyle>
            <a:lvl1pPr algn="ctr">
              <a:defRPr>
                <a:solidFill>
                  <a:srgbClr val="000000"/>
                </a:solidFill>
              </a:defRPr>
            </a:lvl1pPr>
          </a:lstStyle>
          <a:p>
            <a:r>
              <a:t>PRZYKŁADY UKŁADU MEMÓW</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153" name="MEME EXERCISE - TO BE MADE ON POWERPOINT/CANVA"/>
          <p:cNvSpPr txBox="1">
            <a:spLocks noGrp="1"/>
          </p:cNvSpPr>
          <p:nvPr>
            <p:ph type="title"/>
          </p:nvPr>
        </p:nvSpPr>
        <p:spPr>
          <a:prstGeom prst="rect">
            <a:avLst/>
          </a:prstGeom>
        </p:spPr>
        <p:txBody>
          <a:bodyPr anchor="ctr"/>
          <a:lstStyle>
            <a:lvl1pPr algn="ctr"/>
          </a:lstStyle>
          <a:p>
            <a:r>
              <a:t>ĆWICZENIE NA MEMY - DO WYKONANIA W POWERPOINT/CANVA</a:t>
            </a:r>
          </a:p>
        </p:txBody>
      </p:sp>
      <p:sp>
        <p:nvSpPr>
          <p:cNvPr id="154" name="In national countries create 3 meme’s looking at any of the following (aimed at young people):…"/>
          <p:cNvSpPr txBox="1">
            <a:spLocks noGrp="1"/>
          </p:cNvSpPr>
          <p:nvPr>
            <p:ph type="body" idx="1"/>
          </p:nvPr>
        </p:nvSpPr>
        <p:spPr>
          <a:prstGeom prst="rect">
            <a:avLst/>
          </a:prstGeom>
        </p:spPr>
        <p:txBody>
          <a:bodyPr/>
          <a:lstStyle/>
          <a:p>
            <a:pPr>
              <a:defRPr>
                <a:solidFill>
                  <a:srgbClr val="000000"/>
                </a:solidFill>
              </a:defRPr>
            </a:pPr>
            <a:r>
              <a:rPr dirty="0"/>
              <a:t>W </a:t>
            </a:r>
            <a:r>
              <a:rPr dirty="0" err="1"/>
              <a:t>poszczególnych</a:t>
            </a:r>
            <a:r>
              <a:rPr dirty="0"/>
              <a:t> </a:t>
            </a:r>
            <a:r>
              <a:rPr dirty="0" err="1"/>
              <a:t>krajach</a:t>
            </a:r>
            <a:r>
              <a:rPr dirty="0"/>
              <a:t> </a:t>
            </a:r>
            <a:r>
              <a:rPr dirty="0" err="1"/>
              <a:t>utwórz</a:t>
            </a:r>
            <a:r>
              <a:rPr dirty="0"/>
              <a:t> 3 </a:t>
            </a:r>
            <a:r>
              <a:rPr dirty="0" err="1"/>
              <a:t>memy</a:t>
            </a:r>
            <a:r>
              <a:rPr dirty="0"/>
              <a:t> </a:t>
            </a:r>
            <a:r>
              <a:rPr dirty="0" err="1"/>
              <a:t>dotyczące</a:t>
            </a:r>
            <a:r>
              <a:rPr dirty="0"/>
              <a:t> </a:t>
            </a:r>
            <a:r>
              <a:rPr dirty="0" err="1"/>
              <a:t>dowolnego</a:t>
            </a:r>
            <a:r>
              <a:rPr dirty="0"/>
              <a:t> z </a:t>
            </a:r>
            <a:r>
              <a:rPr dirty="0" err="1"/>
              <a:t>poniższych</a:t>
            </a:r>
            <a:r>
              <a:rPr dirty="0"/>
              <a:t> (</a:t>
            </a:r>
            <a:r>
              <a:rPr dirty="0" err="1"/>
              <a:t>skierowane</a:t>
            </a:r>
            <a:r>
              <a:rPr dirty="0"/>
              <a:t> do </a:t>
            </a:r>
            <a:r>
              <a:rPr dirty="0" err="1"/>
              <a:t>młodych</a:t>
            </a:r>
            <a:r>
              <a:rPr dirty="0"/>
              <a:t> </a:t>
            </a:r>
            <a:r>
              <a:rPr dirty="0" err="1"/>
              <a:t>ludzi</a:t>
            </a:r>
            <a:r>
              <a:rPr dirty="0"/>
              <a:t>):</a:t>
            </a:r>
          </a:p>
          <a:p>
            <a:pPr lvl="3">
              <a:defRPr>
                <a:solidFill>
                  <a:srgbClr val="000000"/>
                </a:solidFill>
              </a:defRPr>
            </a:pPr>
            <a:r>
              <a:rPr dirty="0" err="1"/>
              <a:t>Ogólne</a:t>
            </a:r>
            <a:r>
              <a:rPr dirty="0"/>
              <a:t> </a:t>
            </a:r>
            <a:r>
              <a:rPr dirty="0" err="1"/>
              <a:t>podnoszenie</a:t>
            </a:r>
            <a:r>
              <a:rPr dirty="0"/>
              <a:t> </a:t>
            </a:r>
            <a:r>
              <a:rPr dirty="0" err="1"/>
              <a:t>świadomości</a:t>
            </a:r>
            <a:r>
              <a:rPr dirty="0"/>
              <a:t> </a:t>
            </a:r>
            <a:r>
              <a:rPr dirty="0" err="1"/>
              <a:t>na</a:t>
            </a:r>
            <a:r>
              <a:rPr dirty="0"/>
              <a:t> </a:t>
            </a:r>
            <a:r>
              <a:rPr dirty="0" err="1"/>
              <a:t>temat</a:t>
            </a:r>
            <a:r>
              <a:rPr dirty="0"/>
              <a:t> CSE.</a:t>
            </a:r>
          </a:p>
          <a:p>
            <a:pPr lvl="3">
              <a:defRPr>
                <a:solidFill>
                  <a:srgbClr val="000000"/>
                </a:solidFill>
              </a:defRPr>
            </a:pPr>
            <a:r>
              <a:rPr dirty="0" err="1"/>
              <a:t>Podnoszenie</a:t>
            </a:r>
            <a:r>
              <a:rPr dirty="0"/>
              <a:t> </a:t>
            </a:r>
            <a:r>
              <a:rPr dirty="0" err="1"/>
              <a:t>świadomości</a:t>
            </a:r>
            <a:r>
              <a:rPr dirty="0"/>
              <a:t> </a:t>
            </a:r>
            <a:r>
              <a:rPr dirty="0" err="1"/>
              <a:t>internetowej</a:t>
            </a:r>
            <a:r>
              <a:rPr dirty="0"/>
              <a:t> CSE.</a:t>
            </a:r>
          </a:p>
          <a:p>
            <a:pPr lvl="3">
              <a:defRPr>
                <a:solidFill>
                  <a:srgbClr val="000000"/>
                </a:solidFill>
              </a:defRPr>
            </a:pPr>
            <a:r>
              <a:rPr dirty="0" err="1"/>
              <a:t>Jakie</a:t>
            </a:r>
            <a:r>
              <a:rPr dirty="0"/>
              <a:t> </a:t>
            </a:r>
            <a:r>
              <a:rPr dirty="0" err="1"/>
              <a:t>wsparcie</a:t>
            </a:r>
            <a:r>
              <a:rPr dirty="0"/>
              <a:t> jest </a:t>
            </a:r>
            <a:r>
              <a:rPr dirty="0" err="1"/>
              <a:t>dostępne</a:t>
            </a:r>
            <a:r>
              <a:rPr dirty="0"/>
              <a:t> (w </a:t>
            </a:r>
            <a:r>
              <a:rPr dirty="0" err="1"/>
              <a:t>twoim</a:t>
            </a:r>
            <a:r>
              <a:rPr dirty="0"/>
              <a:t> </a:t>
            </a:r>
            <a:r>
              <a:rPr dirty="0" err="1"/>
              <a:t>kraju</a:t>
            </a:r>
            <a:r>
              <a:rPr dirty="0"/>
              <a:t>) - </a:t>
            </a:r>
            <a:r>
              <a:rPr dirty="0" err="1"/>
              <a:t>może</a:t>
            </a:r>
            <a:r>
              <a:rPr dirty="0"/>
              <a:t> to </a:t>
            </a:r>
            <a:r>
              <a:rPr dirty="0" err="1"/>
              <a:t>być</a:t>
            </a:r>
            <a:r>
              <a:rPr dirty="0"/>
              <a:t> </a:t>
            </a:r>
            <a:r>
              <a:rPr dirty="0" err="1"/>
              <a:t>konkretna</a:t>
            </a:r>
            <a:r>
              <a:rPr dirty="0"/>
              <a:t> </a:t>
            </a:r>
            <a:r>
              <a:rPr dirty="0" err="1"/>
              <a:t>organizacja</a:t>
            </a:r>
            <a:r>
              <a:rPr dirty="0"/>
              <a:t>.</a:t>
            </a:r>
          </a:p>
          <a:p>
            <a:pPr lvl="3">
              <a:defRPr>
                <a:solidFill>
                  <a:srgbClr val="000000"/>
                </a:solidFill>
              </a:defRPr>
            </a:pPr>
            <a:r>
              <a:rPr dirty="0" err="1"/>
              <a:t>Jakie</a:t>
            </a:r>
            <a:r>
              <a:rPr dirty="0"/>
              <a:t> </a:t>
            </a:r>
            <a:r>
              <a:rPr dirty="0" err="1"/>
              <a:t>są</a:t>
            </a:r>
            <a:r>
              <a:rPr dirty="0"/>
              <a:t> </a:t>
            </a:r>
            <a:r>
              <a:rPr dirty="0" err="1"/>
              <a:t>oznaki</a:t>
            </a:r>
            <a:r>
              <a:rPr dirty="0"/>
              <a:t> CSE online.</a:t>
            </a:r>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TotalTime>
  <Words>564</Words>
  <Application>Microsoft Office PowerPoint</Application>
  <PresentationFormat>Niestandardowy</PresentationFormat>
  <Paragraphs>33</Paragraphs>
  <Slides>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8</vt:i4>
      </vt:variant>
    </vt:vector>
  </HeadingPairs>
  <TitlesOfParts>
    <vt:vector size="13" baseType="lpstr">
      <vt:lpstr>Helvetica</vt:lpstr>
      <vt:lpstr>Helvetica Neue</vt:lpstr>
      <vt:lpstr>Helvetica Neue Light</vt:lpstr>
      <vt:lpstr>Helvetica Neue Medium</vt:lpstr>
      <vt:lpstr>ModernPortfolio</vt:lpstr>
      <vt:lpstr>WYKORZYSTYWANIE SEKSUALNE DZIECI W INTERNECIE </vt:lpstr>
      <vt:lpstr>JAKIE FORMY MOŻE PRZYJMOWAĆ CSE ONLINE?</vt:lpstr>
      <vt:lpstr>WYJAŚNIENIE DEFINICJI</vt:lpstr>
      <vt:lpstr>KLUCZOWE ZAGROŻENIA W CSE ONLINE</vt:lpstr>
      <vt:lpstr>PRAWDA CZY FAŁSZ?</vt:lpstr>
      <vt:lpstr>PRAWDZIWE LUB FAŁSZYWE ODPOWIEDZI</vt:lpstr>
      <vt:lpstr>Prezentacja programu PowerPoint</vt:lpstr>
      <vt:lpstr>ĆWICZENIE NA MEMY - DO WYKONANIA W POWERPOINT/CANVA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CHILD SEXUAL EXPLOITATION  </dc:title>
  <cp:lastModifiedBy>Ewelina Lasota</cp:lastModifiedBy>
  <cp:revision>2</cp:revision>
  <dcterms:modified xsi:type="dcterms:W3CDTF">2022-12-07T16:25:29Z</dcterms:modified>
</cp:coreProperties>
</file>