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1pPr>
    <a:lvl2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2pPr>
    <a:lvl3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3pPr>
    <a:lvl4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4pPr>
    <a:lvl5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5pPr>
    <a:lvl6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6pPr>
    <a:lvl7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7pPr>
    <a:lvl8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8pPr>
    <a:lvl9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solidFill>
                <a:srgbClr val="CBCBCB"/>
              </a:solidFill>
              <a:prstDash val="solid"/>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558" y="-10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82482310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Line"/>
          <p:cNvSpPr/>
          <p:nvPr/>
        </p:nvSpPr>
        <p:spPr>
          <a:xfrm>
            <a:off x="1066800" y="6680200"/>
            <a:ext cx="22252676"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3" name="Title Text"/>
          <p:cNvSpPr txBox="1">
            <a:spLocks noGrp="1"/>
          </p:cNvSpPr>
          <p:nvPr>
            <p:ph type="title"/>
          </p:nvPr>
        </p:nvSpPr>
        <p:spPr>
          <a:xfrm>
            <a:off x="1066800" y="1854200"/>
            <a:ext cx="22237700" cy="4470400"/>
          </a:xfrm>
          <a:prstGeom prst="rect">
            <a:avLst/>
          </a:prstGeom>
        </p:spPr>
        <p:txBody>
          <a:bodyPr/>
          <a:lstStyle/>
          <a:p>
            <a:r>
              <a:t>Title Text</a:t>
            </a:r>
          </a:p>
        </p:txBody>
      </p:sp>
      <p:sp>
        <p:nvSpPr>
          <p:cNvPr id="14" name="Body Level One…"/>
          <p:cNvSpPr txBox="1">
            <a:spLocks noGrp="1"/>
          </p:cNvSpPr>
          <p:nvPr>
            <p:ph type="body" sz="quarter" idx="1"/>
          </p:nvPr>
        </p:nvSpPr>
        <p:spPr>
          <a:xfrm>
            <a:off x="1066800" y="7048500"/>
            <a:ext cx="22237700" cy="14351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01" name="–Johnny Appleseed"/>
          <p:cNvSpPr txBox="1">
            <a:spLocks noGrp="1"/>
          </p:cNvSpPr>
          <p:nvPr>
            <p:ph type="body" sz="quarter" idx="21"/>
          </p:nvPr>
        </p:nvSpPr>
        <p:spPr>
          <a:xfrm>
            <a:off x="2387600" y="8953500"/>
            <a:ext cx="19621500" cy="647700"/>
          </a:xfrm>
          <a:prstGeom prst="rect">
            <a:avLst/>
          </a:prstGeom>
        </p:spPr>
        <p:txBody>
          <a:bodyPr>
            <a:spAutoFit/>
          </a:bodyPr>
          <a:lstStyle>
            <a:lvl1pPr marL="0" indent="0" algn="ctr" defTabSz="647700">
              <a:spcBef>
                <a:spcPts val="0"/>
              </a:spcBef>
              <a:buSzTx/>
              <a:buFontTx/>
              <a:buNone/>
              <a:defRPr sz="3600">
                <a:solidFill>
                  <a:srgbClr val="000000"/>
                </a:solidFill>
                <a:latin typeface="Helvetica Neue Medium"/>
                <a:ea typeface="Helvetica Neue Medium"/>
                <a:cs typeface="Helvetica Neue Medium"/>
                <a:sym typeface="Helvetica Neue Medium"/>
              </a:defRPr>
            </a:lvl1pPr>
          </a:lstStyle>
          <a:p>
            <a:r>
              <a:t>–Johnny Appleseed</a:t>
            </a:r>
          </a:p>
        </p:txBody>
      </p:sp>
      <p:sp>
        <p:nvSpPr>
          <p:cNvPr id="102" name="“Type a quote here.”"/>
          <p:cNvSpPr txBox="1">
            <a:spLocks noGrp="1"/>
          </p:cNvSpPr>
          <p:nvPr>
            <p:ph type="body" sz="quarter" idx="22"/>
          </p:nvPr>
        </p:nvSpPr>
        <p:spPr>
          <a:xfrm>
            <a:off x="2387600" y="6061864"/>
            <a:ext cx="19621500" cy="944572"/>
          </a:xfrm>
          <a:prstGeom prst="rect">
            <a:avLst/>
          </a:prstGeom>
        </p:spPr>
        <p:txBody>
          <a:bodyPr anchor="ctr">
            <a:spAutoFit/>
          </a:bodyPr>
          <a:lstStyle>
            <a:lvl1pPr marL="0" indent="0" algn="ctr" defTabSz="647700">
              <a:spcBef>
                <a:spcPts val="3400"/>
              </a:spcBef>
              <a:buSzTx/>
              <a:buFontTx/>
              <a:buNone/>
              <a:defRPr sz="5600"/>
            </a:lvl1pPr>
          </a:lstStyle>
          <a:p>
            <a:r>
              <a:t>“Type a quote here.”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10" name="aerial view of an old city in Italy"/>
          <p:cNvSpPr>
            <a:spLocks noGrp="1"/>
          </p:cNvSpPr>
          <p:nvPr>
            <p:ph type="pic" idx="21"/>
          </p:nvPr>
        </p:nvSpPr>
        <p:spPr>
          <a:xfrm>
            <a:off x="-12700" y="-25400"/>
            <a:ext cx="24384000" cy="17774328"/>
          </a:xfrm>
          <a:prstGeom prst="rect">
            <a:avLst/>
          </a:prstGeom>
        </p:spPr>
        <p:txBody>
          <a:bodyPr lIns="91439" tIns="45719" rIns="91439" bIns="45719">
            <a:noAutofit/>
          </a:bodyPr>
          <a:lstStyle/>
          <a:p>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2" name="Line"/>
          <p:cNvSpPr/>
          <p:nvPr/>
        </p:nvSpPr>
        <p:spPr>
          <a:xfrm>
            <a:off x="14147800" y="11214100"/>
            <a:ext cx="0" cy="200043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3" name="partial view looking up at the Colosseum under a blue sky"/>
          <p:cNvSpPr>
            <a:spLocks noGrp="1"/>
          </p:cNvSpPr>
          <p:nvPr>
            <p:ph type="pic" idx="21"/>
          </p:nvPr>
        </p:nvSpPr>
        <p:spPr>
          <a:xfrm>
            <a:off x="-88900" y="-38100"/>
            <a:ext cx="35966400" cy="21882100"/>
          </a:xfrm>
          <a:prstGeom prst="rect">
            <a:avLst/>
          </a:prstGeom>
        </p:spPr>
        <p:txBody>
          <a:bodyPr lIns="91439" tIns="45719" rIns="91439" bIns="45719">
            <a:noAutofit/>
          </a:bodyPr>
          <a:lstStyle/>
          <a:p>
            <a:endParaRPr/>
          </a:p>
        </p:txBody>
      </p:sp>
      <p:sp>
        <p:nvSpPr>
          <p:cNvPr id="24" name="Title Text"/>
          <p:cNvSpPr txBox="1">
            <a:spLocks noGrp="1"/>
          </p:cNvSpPr>
          <p:nvPr>
            <p:ph type="title"/>
          </p:nvPr>
        </p:nvSpPr>
        <p:spPr>
          <a:xfrm>
            <a:off x="2641600" y="10947400"/>
            <a:ext cx="10858500" cy="2387600"/>
          </a:xfrm>
          <a:prstGeom prst="rect">
            <a:avLst/>
          </a:prstGeom>
        </p:spPr>
        <p:txBody>
          <a:bodyPr anchor="ctr"/>
          <a:lstStyle>
            <a:lvl1pPr algn="r"/>
          </a:lstStyle>
          <a:p>
            <a:r>
              <a:t>Title Text</a:t>
            </a:r>
          </a:p>
        </p:txBody>
      </p:sp>
      <p:sp>
        <p:nvSpPr>
          <p:cNvPr id="25" name="Body Level One…"/>
          <p:cNvSpPr txBox="1">
            <a:spLocks noGrp="1"/>
          </p:cNvSpPr>
          <p:nvPr>
            <p:ph type="body" sz="quarter" idx="1"/>
          </p:nvPr>
        </p:nvSpPr>
        <p:spPr>
          <a:xfrm>
            <a:off x="14719300" y="11938000"/>
            <a:ext cx="9283700" cy="7112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re">
    <p:spTree>
      <p:nvGrpSpPr>
        <p:cNvPr id="1" name=""/>
        <p:cNvGrpSpPr/>
        <p:nvPr/>
      </p:nvGrpSpPr>
      <p:grpSpPr>
        <a:xfrm>
          <a:off x="0" y="0"/>
          <a:ext cx="0" cy="0"/>
          <a:chOff x="0" y="0"/>
          <a:chExt cx="0" cy="0"/>
        </a:xfrm>
      </p:grpSpPr>
      <p:sp>
        <p:nvSpPr>
          <p:cNvPr id="33" name="Title Text"/>
          <p:cNvSpPr txBox="1">
            <a:spLocks noGrp="1"/>
          </p:cNvSpPr>
          <p:nvPr>
            <p:ph type="title"/>
          </p:nvPr>
        </p:nvSpPr>
        <p:spPr>
          <a:xfrm>
            <a:off x="1066800" y="4622800"/>
            <a:ext cx="22237700" cy="4470400"/>
          </a:xfrm>
          <a:prstGeom prst="rect">
            <a:avLst/>
          </a:prstGeom>
        </p:spPr>
        <p:txBody>
          <a:bodyPr anchor="ctr"/>
          <a:lstStyle/>
          <a:p>
            <a:r>
              <a:t>Title Text</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1" name="Line"/>
          <p:cNvSpPr/>
          <p:nvPr/>
        </p:nvSpPr>
        <p:spPr>
          <a:xfrm>
            <a:off x="1066800" y="6845300"/>
            <a:ext cx="10002141" cy="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 name="partial view looking up at the Colosseum under a blue sky"/>
          <p:cNvSpPr>
            <a:spLocks noGrp="1"/>
          </p:cNvSpPr>
          <p:nvPr>
            <p:ph type="pic" idx="21"/>
          </p:nvPr>
        </p:nvSpPr>
        <p:spPr>
          <a:xfrm>
            <a:off x="9867900" y="-12700"/>
            <a:ext cx="20929600" cy="13982700"/>
          </a:xfrm>
          <a:prstGeom prst="rect">
            <a:avLst/>
          </a:prstGeom>
        </p:spPr>
        <p:txBody>
          <a:bodyPr lIns="91439" tIns="45719" rIns="91439" bIns="45719">
            <a:noAutofit/>
          </a:bodyPr>
          <a:lstStyle/>
          <a:p>
            <a:endParaRPr/>
          </a:p>
        </p:txBody>
      </p:sp>
      <p:sp>
        <p:nvSpPr>
          <p:cNvPr id="43" name="Title Text"/>
          <p:cNvSpPr txBox="1">
            <a:spLocks noGrp="1"/>
          </p:cNvSpPr>
          <p:nvPr>
            <p:ph type="title"/>
          </p:nvPr>
        </p:nvSpPr>
        <p:spPr>
          <a:xfrm>
            <a:off x="1066800" y="2019300"/>
            <a:ext cx="10007600" cy="4470400"/>
          </a:xfrm>
          <a:prstGeom prst="rect">
            <a:avLst/>
          </a:prstGeom>
        </p:spPr>
        <p:txBody>
          <a:bodyPr/>
          <a:lstStyle/>
          <a:p>
            <a:r>
              <a:t>Title Text</a:t>
            </a:r>
          </a:p>
        </p:txBody>
      </p:sp>
      <p:sp>
        <p:nvSpPr>
          <p:cNvPr id="44" name="Body Level One…"/>
          <p:cNvSpPr txBox="1">
            <a:spLocks noGrp="1"/>
          </p:cNvSpPr>
          <p:nvPr>
            <p:ph type="body" sz="quarter" idx="1"/>
          </p:nvPr>
        </p:nvSpPr>
        <p:spPr>
          <a:xfrm>
            <a:off x="1066800" y="7213600"/>
            <a:ext cx="10007600" cy="44704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952499" y="12985800"/>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p>
            <a:r>
              <a:t>Title Text</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69" name="Line"/>
          <p:cNvSpPr/>
          <p:nvPr/>
        </p:nvSpPr>
        <p:spPr>
          <a:xfrm>
            <a:off x="1066800" y="2768600"/>
            <a:ext cx="9512612" cy="18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0" name="row of blue gondolas with Venice in the background"/>
          <p:cNvSpPr>
            <a:spLocks noGrp="1"/>
          </p:cNvSpPr>
          <p:nvPr>
            <p:ph type="pic" idx="21"/>
          </p:nvPr>
        </p:nvSpPr>
        <p:spPr>
          <a:xfrm>
            <a:off x="12052300" y="-1016000"/>
            <a:ext cx="12788900" cy="19037300"/>
          </a:xfrm>
          <a:prstGeom prst="rect">
            <a:avLst/>
          </a:prstGeom>
        </p:spPr>
        <p:txBody>
          <a:bodyPr lIns="91439" tIns="45719" rIns="91439" bIns="45719">
            <a:noAutofit/>
          </a:bodyPr>
          <a:lstStyle/>
          <a:p>
            <a:endParaRPr/>
          </a:p>
        </p:txBody>
      </p:sp>
      <p:sp>
        <p:nvSpPr>
          <p:cNvPr id="71" name="Title Text"/>
          <p:cNvSpPr txBox="1">
            <a:spLocks noGrp="1"/>
          </p:cNvSpPr>
          <p:nvPr>
            <p:ph type="title"/>
          </p:nvPr>
        </p:nvSpPr>
        <p:spPr>
          <a:xfrm>
            <a:off x="1066800" y="469900"/>
            <a:ext cx="9525000" cy="1968500"/>
          </a:xfrm>
          <a:prstGeom prst="rect">
            <a:avLst/>
          </a:prstGeom>
        </p:spPr>
        <p:txBody>
          <a:bodyPr/>
          <a:lstStyle/>
          <a:p>
            <a:r>
              <a:t>Title Text</a:t>
            </a:r>
          </a:p>
        </p:txBody>
      </p:sp>
      <p:sp>
        <p:nvSpPr>
          <p:cNvPr id="72" name="Body Level One…"/>
          <p:cNvSpPr txBox="1">
            <a:spLocks noGrp="1"/>
          </p:cNvSpPr>
          <p:nvPr>
            <p:ph type="body" sz="half" idx="1"/>
          </p:nvPr>
        </p:nvSpPr>
        <p:spPr>
          <a:xfrm>
            <a:off x="1066800" y="3124200"/>
            <a:ext cx="9525000" cy="9372600"/>
          </a:xfrm>
          <a:prstGeom prst="rect">
            <a:avLst/>
          </a:prstGeom>
        </p:spPr>
        <p:txBody>
          <a:bodyPr/>
          <a:lstStyle>
            <a:lvl1pPr marL="457200" indent="-457200">
              <a:spcBef>
                <a:spcPts val="4200"/>
              </a:spcBef>
              <a:defRPr sz="3600">
                <a:latin typeface="Helvetica Neue"/>
                <a:ea typeface="Helvetica Neue"/>
                <a:cs typeface="Helvetica Neue"/>
                <a:sym typeface="Helvetica Neue"/>
              </a:defRPr>
            </a:lvl1pPr>
            <a:lvl2pPr marL="914400" indent="-457200">
              <a:spcBef>
                <a:spcPts val="4200"/>
              </a:spcBef>
              <a:defRPr sz="3600">
                <a:latin typeface="Helvetica Neue"/>
                <a:ea typeface="Helvetica Neue"/>
                <a:cs typeface="Helvetica Neue"/>
                <a:sym typeface="Helvetica Neue"/>
              </a:defRPr>
            </a:lvl2pPr>
            <a:lvl3pPr marL="1371600" indent="-457200">
              <a:spcBef>
                <a:spcPts val="4200"/>
              </a:spcBef>
              <a:defRPr sz="3600">
                <a:latin typeface="Helvetica Neue"/>
                <a:ea typeface="Helvetica Neue"/>
                <a:cs typeface="Helvetica Neue"/>
                <a:sym typeface="Helvetica Neue"/>
              </a:defRPr>
            </a:lvl3pPr>
            <a:lvl4pPr marL="1828800" indent="-457200">
              <a:spcBef>
                <a:spcPts val="4200"/>
              </a:spcBef>
              <a:defRPr sz="3600">
                <a:latin typeface="Helvetica Neue"/>
                <a:ea typeface="Helvetica Neue"/>
                <a:cs typeface="Helvetica Neue"/>
                <a:sym typeface="Helvetica Neue"/>
              </a:defRPr>
            </a:lvl4pPr>
            <a:lvl5pPr marL="2286000" indent="-457200">
              <a:spcBef>
                <a:spcPts val="4200"/>
              </a:spcBef>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73" name="Slide Number"/>
          <p:cNvSpPr txBox="1">
            <a:spLocks noGrp="1"/>
          </p:cNvSpPr>
          <p:nvPr>
            <p:ph type="sldNum" sz="quarter" idx="2"/>
          </p:nvPr>
        </p:nvSpPr>
        <p:spPr>
          <a:xfrm>
            <a:off x="957643" y="12985800"/>
            <a:ext cx="368504" cy="374600"/>
          </a:xfrm>
          <a:prstGeom prst="rect">
            <a:avLst/>
          </a:prstGeom>
        </p:spPr>
        <p:txBody>
          <a:bodyPr/>
          <a:lstStyle>
            <a:lvl1pPr algn="l"/>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80" name="Body Level One…"/>
          <p:cNvSpPr txBox="1">
            <a:spLocks noGrp="1"/>
          </p:cNvSpPr>
          <p:nvPr>
            <p:ph type="body" idx="1"/>
          </p:nvPr>
        </p:nvSpPr>
        <p:spPr>
          <a:xfrm>
            <a:off x="1663700" y="1244600"/>
            <a:ext cx="21031200" cy="11201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88" name="Line"/>
          <p:cNvSpPr/>
          <p:nvPr/>
        </p:nvSpPr>
        <p:spPr>
          <a:xfrm flipH="1">
            <a:off x="15811739" y="711200"/>
            <a:ext cx="1" cy="1114360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9" name="Line"/>
          <p:cNvSpPr/>
          <p:nvPr/>
        </p:nvSpPr>
        <p:spPr>
          <a:xfrm>
            <a:off x="15811500" y="6277570"/>
            <a:ext cx="7763085" cy="1"/>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 name="bridge over river with city buildings in the background"/>
          <p:cNvSpPr>
            <a:spLocks noGrp="1"/>
          </p:cNvSpPr>
          <p:nvPr>
            <p:ph type="pic" sz="quarter" idx="21"/>
          </p:nvPr>
        </p:nvSpPr>
        <p:spPr>
          <a:xfrm>
            <a:off x="15930593" y="6423034"/>
            <a:ext cx="9151185" cy="6108701"/>
          </a:xfrm>
          <a:prstGeom prst="rect">
            <a:avLst/>
          </a:prstGeom>
        </p:spPr>
        <p:txBody>
          <a:bodyPr lIns="91439" tIns="45719" rIns="91439" bIns="45719">
            <a:noAutofit/>
          </a:bodyPr>
          <a:lstStyle/>
          <a:p>
            <a:endParaRPr/>
          </a:p>
        </p:txBody>
      </p:sp>
      <p:sp>
        <p:nvSpPr>
          <p:cNvPr id="91" name="row of blue gondolas with Venice in the background"/>
          <p:cNvSpPr>
            <a:spLocks noGrp="1"/>
          </p:cNvSpPr>
          <p:nvPr>
            <p:ph type="pic" sz="half" idx="22"/>
          </p:nvPr>
        </p:nvSpPr>
        <p:spPr>
          <a:xfrm>
            <a:off x="15900400" y="-152400"/>
            <a:ext cx="7785100" cy="11595101"/>
          </a:xfrm>
          <a:prstGeom prst="rect">
            <a:avLst/>
          </a:prstGeom>
        </p:spPr>
        <p:txBody>
          <a:bodyPr lIns="91439" tIns="45719" rIns="91439" bIns="45719">
            <a:noAutofit/>
          </a:bodyPr>
          <a:lstStyle/>
          <a:p>
            <a:endParaRPr/>
          </a:p>
        </p:txBody>
      </p:sp>
      <p:sp>
        <p:nvSpPr>
          <p:cNvPr id="92" name="aerial view of an old city in Italy"/>
          <p:cNvSpPr>
            <a:spLocks noGrp="1"/>
          </p:cNvSpPr>
          <p:nvPr>
            <p:ph type="pic" idx="23"/>
          </p:nvPr>
        </p:nvSpPr>
        <p:spPr>
          <a:xfrm>
            <a:off x="622300" y="711200"/>
            <a:ext cx="15544800" cy="11328400"/>
          </a:xfrm>
          <a:prstGeom prst="rect">
            <a:avLst/>
          </a:prstGeom>
        </p:spPr>
        <p:txBody>
          <a:bodyPr lIns="91439" tIns="45719" rIns="91439" bIns="45719">
            <a:noAutofit/>
          </a:bodyPr>
          <a:lstStyle/>
          <a:p>
            <a:endParaRPr/>
          </a:p>
        </p:txBody>
      </p:sp>
      <p:sp>
        <p:nvSpPr>
          <p:cNvPr id="93" name="Body Level One…"/>
          <p:cNvSpPr txBox="1">
            <a:spLocks noGrp="1"/>
          </p:cNvSpPr>
          <p:nvPr>
            <p:ph type="body" sz="quarter" idx="1"/>
          </p:nvPr>
        </p:nvSpPr>
        <p:spPr>
          <a:xfrm>
            <a:off x="977900" y="12179300"/>
            <a:ext cx="14579600" cy="13208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1066800" y="2768600"/>
            <a:ext cx="22252698"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 name="Title Text"/>
          <p:cNvSpPr txBox="1">
            <a:spLocks noGrp="1"/>
          </p:cNvSpPr>
          <p:nvPr>
            <p:ph type="title"/>
          </p:nvPr>
        </p:nvSpPr>
        <p:spPr>
          <a:xfrm>
            <a:off x="1066800" y="469900"/>
            <a:ext cx="22237700" cy="1968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Title Text</a:t>
            </a:r>
          </a:p>
        </p:txBody>
      </p:sp>
      <p:sp>
        <p:nvSpPr>
          <p:cNvPr id="4" name="Body Level One…"/>
          <p:cNvSpPr txBox="1">
            <a:spLocks noGrp="1"/>
          </p:cNvSpPr>
          <p:nvPr>
            <p:ph type="body" idx="1"/>
          </p:nvPr>
        </p:nvSpPr>
        <p:spPr>
          <a:xfrm>
            <a:off x="1066800" y="3124200"/>
            <a:ext cx="22237700" cy="9372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216221" y="12985800"/>
            <a:ext cx="368504" cy="374600"/>
          </a:xfrm>
          <a:prstGeom prst="rect">
            <a:avLst/>
          </a:prstGeom>
          <a:ln w="12700">
            <a:miter lim="400000"/>
          </a:ln>
        </p:spPr>
        <p:txBody>
          <a:bodyPr wrap="none" lIns="50800" tIns="50800" rIns="50800" bIns="50800" anchor="b">
            <a:spAutoFit/>
          </a:bodyPr>
          <a:lstStyle>
            <a:lvl1pPr algn="r">
              <a:defRPr sz="1800">
                <a:latin typeface="Helvetica Neue"/>
                <a:ea typeface="Helvetica Neue"/>
                <a:cs typeface="Helvetica Neue"/>
                <a:sym typeface="Helvetica Neu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1pPr>
      <a:lvl2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2pPr>
      <a:lvl3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3pPr>
      <a:lvl4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4pPr>
      <a:lvl5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5pPr>
      <a:lvl6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6pPr>
      <a:lvl7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7pPr>
      <a:lvl8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8pPr>
      <a:lvl9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9pPr>
    </p:titleStyle>
    <p:bodyStyle>
      <a:lvl1pPr marL="63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1pPr>
      <a:lvl2pPr marL="127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2pPr>
      <a:lvl3pPr marL="190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3pPr>
      <a:lvl4pPr marL="254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4pPr>
      <a:lvl5pPr marL="317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5pPr>
      <a:lvl6pPr marL="381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6pPr>
      <a:lvl7pPr marL="444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7pPr>
      <a:lvl8pPr marL="508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8pPr>
      <a:lvl9pPr marL="571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9pPr>
    </p:bodyStyle>
    <p:otherStyle>
      <a:lvl1pPr marL="0" marR="0" indent="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228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457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685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9144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11430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1371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1600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1828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partial view looking up at the Colosseum under a blue sky" descr="partial view looking up at the Colosseum under a blue sky"/>
          <p:cNvPicPr>
            <a:picLocks noGrp="1" noChangeAspect="1"/>
          </p:cNvPicPr>
          <p:nvPr>
            <p:ph type="pic" idx="21"/>
          </p:nvPr>
        </p:nvPicPr>
        <p:blipFill>
          <a:blip r:embed="rId2">
            <a:extLst/>
          </a:blip>
          <a:srcRect l="245" r="245"/>
          <a:stretch>
            <a:fillRect/>
          </a:stretch>
        </p:blipFill>
        <p:spPr>
          <a:xfrm>
            <a:off x="-1" y="1138859"/>
            <a:ext cx="24384001" cy="8402982"/>
          </a:xfrm>
          <a:prstGeom prst="rect">
            <a:avLst/>
          </a:prstGeom>
        </p:spPr>
      </p:pic>
      <p:sp>
        <p:nvSpPr>
          <p:cNvPr id="128" name="ONLINE CHILD SEXUAL EXPLOITATION"/>
          <p:cNvSpPr txBox="1">
            <a:spLocks noGrp="1"/>
          </p:cNvSpPr>
          <p:nvPr>
            <p:ph type="title"/>
          </p:nvPr>
        </p:nvSpPr>
        <p:spPr>
          <a:prstGeom prst="rect">
            <a:avLst/>
          </a:prstGeom>
        </p:spPr>
        <p:txBody>
          <a:bodyPr/>
          <a:lstStyle>
            <a:lvl1pPr algn="ctr"/>
          </a:lstStyle>
          <a:p>
            <a:r>
              <a:rPr lang="tr-TR" dirty="0" smtClean="0"/>
              <a:t>ÇEVRİMİÇİ ÇOCUK CİNSEL İSTİSMARI</a:t>
            </a:r>
            <a:endParaRPr dirty="0"/>
          </a:p>
        </p:txBody>
      </p:sp>
      <p:sp>
        <p:nvSpPr>
          <p:cNvPr id="129" name="BY CHARLIE PORTER-BAKER"/>
          <p:cNvSpPr txBox="1">
            <a:spLocks noGrp="1"/>
          </p:cNvSpPr>
          <p:nvPr>
            <p:ph type="body" sz="quarter" idx="1"/>
          </p:nvPr>
        </p:nvSpPr>
        <p:spPr>
          <a:prstGeom prst="rect">
            <a:avLst/>
          </a:prstGeom>
        </p:spPr>
        <p:txBody>
          <a:bodyPr/>
          <a:lstStyle>
            <a:lvl1pPr>
              <a:defRPr>
                <a:solidFill>
                  <a:srgbClr val="000000"/>
                </a:solidFill>
              </a:defRPr>
            </a:lvl1pPr>
          </a:lstStyle>
          <a:p>
            <a:r>
              <a:rPr lang="tr-TR" dirty="0" smtClean="0"/>
              <a:t>SUNAN:</a:t>
            </a:r>
            <a:r>
              <a:rPr dirty="0" smtClean="0"/>
              <a:t> </a:t>
            </a:r>
            <a:r>
              <a:rPr dirty="0"/>
              <a:t>CHARLIE PORTER-BAKER</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row of blue gondolas with Venice in the background" descr="row of blue gondolas with Venice in the background"/>
          <p:cNvPicPr>
            <a:picLocks noGrp="1" noChangeAspect="1"/>
          </p:cNvPicPr>
          <p:nvPr>
            <p:ph type="pic" idx="21"/>
          </p:nvPr>
        </p:nvPicPr>
        <p:blipFill>
          <a:blip r:embed="rId2">
            <a:extLst/>
          </a:blip>
          <a:srcRect l="12682" r="28007"/>
          <a:stretch>
            <a:fillRect/>
          </a:stretch>
        </p:blipFill>
        <p:spPr>
          <a:xfrm>
            <a:off x="12181550" y="0"/>
            <a:ext cx="12202450" cy="13716000"/>
          </a:xfrm>
          <a:prstGeom prst="rect">
            <a:avLst/>
          </a:prstGeom>
        </p:spPr>
      </p:pic>
      <p:sp>
        <p:nvSpPr>
          <p:cNvPr id="132" name="WHAT FORMS CAN ONLINE CSE TAKE?"/>
          <p:cNvSpPr txBox="1">
            <a:spLocks noGrp="1"/>
          </p:cNvSpPr>
          <p:nvPr>
            <p:ph type="title"/>
          </p:nvPr>
        </p:nvSpPr>
        <p:spPr>
          <a:xfrm>
            <a:off x="814736" y="469900"/>
            <a:ext cx="10225136" cy="2211636"/>
          </a:xfrm>
          <a:prstGeom prst="rect">
            <a:avLst/>
          </a:prstGeom>
        </p:spPr>
        <p:txBody>
          <a:bodyPr anchor="ctr">
            <a:normAutofit fontScale="90000"/>
          </a:bodyPr>
          <a:lstStyle>
            <a:lvl1pPr algn="ctr"/>
          </a:lstStyle>
          <a:p>
            <a:r>
              <a:rPr lang="tr-TR" dirty="0" smtClean="0"/>
              <a:t>ÇEVRİMİÇİ ÇOCUK CİNSEL İSTİSMARI BİÇİMLERİ NELERDİR?</a:t>
            </a:r>
            <a:endParaRPr lang="tr-TR" dirty="0"/>
          </a:p>
        </p:txBody>
      </p:sp>
      <p:sp>
        <p:nvSpPr>
          <p:cNvPr id="133" name="Online Grooming.…"/>
          <p:cNvSpPr txBox="1">
            <a:spLocks noGrp="1"/>
          </p:cNvSpPr>
          <p:nvPr>
            <p:ph type="body" sz="half" idx="1"/>
          </p:nvPr>
        </p:nvSpPr>
        <p:spPr>
          <a:xfrm>
            <a:off x="1060605" y="3404798"/>
            <a:ext cx="9525001" cy="9372601"/>
          </a:xfrm>
          <a:prstGeom prst="rect">
            <a:avLst/>
          </a:prstGeom>
        </p:spPr>
        <p:txBody>
          <a:bodyPr/>
          <a:lstStyle/>
          <a:p>
            <a:pPr lvl="0"/>
            <a:r>
              <a:rPr lang="tr-TR" dirty="0">
                <a:solidFill>
                  <a:schemeClr val="tx1"/>
                </a:solidFill>
              </a:rPr>
              <a:t>Çevrimiçi İstismar (</a:t>
            </a:r>
            <a:r>
              <a:rPr lang="tr-TR" dirty="0" err="1">
                <a:solidFill>
                  <a:schemeClr val="tx1"/>
                </a:solidFill>
              </a:rPr>
              <a:t>Grooming</a:t>
            </a:r>
            <a:r>
              <a:rPr lang="tr-TR" dirty="0">
                <a:solidFill>
                  <a:schemeClr val="tx1"/>
                </a:solidFill>
              </a:rPr>
              <a:t>)</a:t>
            </a:r>
          </a:p>
          <a:p>
            <a:pPr lvl="0"/>
            <a:r>
              <a:rPr lang="tr-TR" dirty="0">
                <a:solidFill>
                  <a:schemeClr val="tx1"/>
                </a:solidFill>
              </a:rPr>
              <a:t>Canlı yayın</a:t>
            </a:r>
          </a:p>
          <a:p>
            <a:pPr lvl="0"/>
            <a:r>
              <a:rPr lang="tr-TR" dirty="0">
                <a:solidFill>
                  <a:schemeClr val="tx1"/>
                </a:solidFill>
              </a:rPr>
              <a:t>Çevrimiçi Zorlama ve Şantaj</a:t>
            </a:r>
          </a:p>
          <a:p>
            <a:pPr lvl="0"/>
            <a:r>
              <a:rPr lang="tr-TR" dirty="0">
                <a:solidFill>
                  <a:schemeClr val="tx1"/>
                </a:solidFill>
              </a:rPr>
              <a:t>Çocuklara Yönelik Uygunsuz Görüntülerin ve Yasaklı Görüntülerin Bulunması, Üretilmesi ve Paylaşılması</a:t>
            </a:r>
          </a:p>
          <a:p>
            <a:r>
              <a:rPr lang="tr-TR" dirty="0">
                <a:solidFill>
                  <a:schemeClr val="tx1"/>
                </a:solidFill>
              </a:rPr>
              <a:t>AKTİVİTE – Tanımlar çerçevesinde 5’li gruplar hâlinde</a:t>
            </a:r>
            <a:r>
              <a:rPr dirty="0" smtClean="0"/>
              <a:t>. </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35" name="DEFINITIONS EXPLAINED"/>
          <p:cNvSpPr txBox="1">
            <a:spLocks noGrp="1"/>
          </p:cNvSpPr>
          <p:nvPr>
            <p:ph type="title"/>
          </p:nvPr>
        </p:nvSpPr>
        <p:spPr>
          <a:prstGeom prst="rect">
            <a:avLst/>
          </a:prstGeom>
        </p:spPr>
        <p:txBody>
          <a:bodyPr anchor="ctr"/>
          <a:lstStyle>
            <a:lvl1pPr algn="ctr"/>
          </a:lstStyle>
          <a:p>
            <a:r>
              <a:rPr lang="tr-TR" dirty="0"/>
              <a:t>TANIMLAR</a:t>
            </a:r>
          </a:p>
        </p:txBody>
      </p:sp>
      <p:sp>
        <p:nvSpPr>
          <p:cNvPr id="136" name="Online Grooming - The act of developing a relationship with a child to enable their abuse and exploitations both online and offline.…"/>
          <p:cNvSpPr txBox="1">
            <a:spLocks noGrp="1"/>
          </p:cNvSpPr>
          <p:nvPr>
            <p:ph type="body" idx="1"/>
          </p:nvPr>
        </p:nvSpPr>
        <p:spPr>
          <a:prstGeom prst="rect">
            <a:avLst/>
          </a:prstGeom>
        </p:spPr>
        <p:txBody>
          <a:bodyPr>
            <a:normAutofit fontScale="92500" lnSpcReduction="10000"/>
          </a:bodyPr>
          <a:lstStyle/>
          <a:p>
            <a:pPr lvl="0"/>
            <a:r>
              <a:rPr lang="tr-TR" dirty="0">
                <a:solidFill>
                  <a:schemeClr val="tx1"/>
                </a:solidFill>
              </a:rPr>
              <a:t>Çevrimiçi İstismar (</a:t>
            </a:r>
            <a:r>
              <a:rPr lang="tr-TR" dirty="0" err="1">
                <a:solidFill>
                  <a:schemeClr val="tx1"/>
                </a:solidFill>
              </a:rPr>
              <a:t>Grooming</a:t>
            </a:r>
            <a:r>
              <a:rPr lang="tr-TR" dirty="0">
                <a:solidFill>
                  <a:schemeClr val="tx1"/>
                </a:solidFill>
              </a:rPr>
              <a:t>):  Hem çevrimiçi hem de çevrimdışı istismar ve sömürü sağlamak için çocukla ilişki geliştirme.</a:t>
            </a:r>
          </a:p>
          <a:p>
            <a:pPr lvl="0"/>
            <a:r>
              <a:rPr lang="tr-TR" dirty="0">
                <a:solidFill>
                  <a:schemeClr val="tx1"/>
                </a:solidFill>
              </a:rPr>
              <a:t>Canlı Yayın: Mağdurları web kamerası aracılığıyla cinsel eylemlerde bulunmaya veya izlemeye teşvik etme. Ayrıca, mağdur üzerinde hangi eylemlerin gerçekleştirildiğini yönlendiren suçlu ile cinsel istismarın canlı temasını izlemeyi de içerir. </a:t>
            </a:r>
          </a:p>
          <a:p>
            <a:pPr lvl="0"/>
            <a:r>
              <a:rPr lang="tr-TR" dirty="0">
                <a:solidFill>
                  <a:schemeClr val="tx1"/>
                </a:solidFill>
              </a:rPr>
              <a:t>Çevrimiçi Zorlama ve Şantaj: cinsel, parasal ya da diğer kişisel çıkarları için çocuğu ifşa eden video ve/veya fotoğraflar kullanmak</a:t>
            </a:r>
          </a:p>
          <a:p>
            <a:r>
              <a:rPr lang="tr-TR" dirty="0">
                <a:solidFill>
                  <a:schemeClr val="tx1"/>
                </a:solidFill>
              </a:rPr>
              <a:t>Uygunsuz Çocuk Görüntülerinin (</a:t>
            </a:r>
            <a:r>
              <a:rPr lang="tr-TR" dirty="0" smtClean="0">
                <a:solidFill>
                  <a:schemeClr val="tx1"/>
                </a:solidFill>
              </a:rPr>
              <a:t>IIOC</a:t>
            </a:r>
            <a:r>
              <a:rPr lang="tr-TR" dirty="0">
                <a:solidFill>
                  <a:schemeClr val="tx1"/>
                </a:solidFill>
              </a:rPr>
              <a:t>) ve Yasaklı Görüntülerin Bulunması, Üretilmesi ve </a:t>
            </a:r>
            <a:r>
              <a:rPr lang="tr-TR" dirty="0" smtClean="0">
                <a:solidFill>
                  <a:schemeClr val="tx1"/>
                </a:solidFill>
              </a:rPr>
              <a:t>Paylaşılması </a:t>
            </a:r>
            <a:r>
              <a:rPr lang="tr-TR" dirty="0">
                <a:solidFill>
                  <a:schemeClr val="tx1"/>
                </a:solidFill>
              </a:rPr>
              <a:t>– Uygunsuz çocuk görüntüleri üretilmesi, bu görüntülerin depolanması ve paylaşılması için çevrimiçi platformların </a:t>
            </a:r>
            <a:r>
              <a:rPr lang="tr-TR" dirty="0" smtClean="0">
                <a:solidFill>
                  <a:schemeClr val="tx1"/>
                </a:solidFill>
              </a:rPr>
              <a:t>kullanılması</a:t>
            </a:r>
            <a:r>
              <a:rPr dirty="0" smtClean="0">
                <a:solidFill>
                  <a:schemeClr val="tx1"/>
                </a:solidFill>
              </a:rPr>
              <a:t>. </a:t>
            </a:r>
            <a:endParaRPr dirty="0">
              <a:solidFill>
                <a:schemeClr val="tx1"/>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 name="row of blue gondolas with Venice in the background" descr="row of blue gondolas with Venice in the background"/>
          <p:cNvPicPr>
            <a:picLocks noGrp="1" noChangeAspect="1"/>
          </p:cNvPicPr>
          <p:nvPr>
            <p:ph type="pic" idx="21"/>
          </p:nvPr>
        </p:nvPicPr>
        <p:blipFill>
          <a:blip r:embed="rId2">
            <a:extLst/>
          </a:blip>
          <a:srcRect l="5555" r="5555"/>
          <a:stretch>
            <a:fillRect/>
          </a:stretch>
        </p:blipFill>
        <p:spPr>
          <a:xfrm>
            <a:off x="-42090" y="0"/>
            <a:ext cx="12192001" cy="13716001"/>
          </a:xfrm>
          <a:prstGeom prst="rect">
            <a:avLst/>
          </a:prstGeom>
        </p:spPr>
      </p:pic>
      <p:sp>
        <p:nvSpPr>
          <p:cNvPr id="139" name="KEY THREATS IN ONLINE CSE"/>
          <p:cNvSpPr txBox="1">
            <a:spLocks noGrp="1"/>
          </p:cNvSpPr>
          <p:nvPr>
            <p:ph type="title"/>
          </p:nvPr>
        </p:nvSpPr>
        <p:spPr>
          <a:xfrm>
            <a:off x="12624048" y="463549"/>
            <a:ext cx="10061543" cy="2722043"/>
          </a:xfrm>
          <a:prstGeom prst="rect">
            <a:avLst/>
          </a:prstGeom>
        </p:spPr>
        <p:txBody>
          <a:bodyPr anchor="ctr">
            <a:normAutofit fontScale="90000"/>
          </a:bodyPr>
          <a:lstStyle>
            <a:lvl1pPr algn="ctr"/>
          </a:lstStyle>
          <a:p>
            <a:r>
              <a:rPr lang="tr-TR" dirty="0" smtClean="0"/>
              <a:t>ÇEVRİMİÇİ ÇOCUK CİNSEL İSTİSMARINDA TEMEL TEHDİTLER</a:t>
            </a:r>
            <a:endParaRPr lang="tr-TR" dirty="0"/>
          </a:p>
        </p:txBody>
      </p:sp>
      <p:sp>
        <p:nvSpPr>
          <p:cNvPr id="140" name="Peer-to-peer (P2) networks and anonymised access like Darknet networks (e.g. Tor). These give opportunity to stronger networking possibilities with the anonymity, causing people to be more open about sharing their sexual interests.…"/>
          <p:cNvSpPr txBox="1">
            <a:spLocks noGrp="1"/>
          </p:cNvSpPr>
          <p:nvPr>
            <p:ph type="body" sz="half" idx="1"/>
          </p:nvPr>
        </p:nvSpPr>
        <p:spPr>
          <a:xfrm>
            <a:off x="13160590" y="3376738"/>
            <a:ext cx="9525001" cy="9372601"/>
          </a:xfrm>
          <a:prstGeom prst="rect">
            <a:avLst/>
          </a:prstGeom>
        </p:spPr>
        <p:txBody>
          <a:bodyPr/>
          <a:lstStyle/>
          <a:p>
            <a:pPr lvl="0"/>
            <a:r>
              <a:rPr lang="tr-TR" dirty="0" err="1"/>
              <a:t>Denklerarası</a:t>
            </a:r>
            <a:r>
              <a:rPr lang="tr-TR" dirty="0"/>
              <a:t> (P2P) ağlar ve </a:t>
            </a:r>
            <a:r>
              <a:rPr lang="tr-TR" dirty="0" err="1"/>
              <a:t>Darknet</a:t>
            </a:r>
            <a:r>
              <a:rPr lang="tr-TR" dirty="0"/>
              <a:t> gibi </a:t>
            </a:r>
            <a:r>
              <a:rPr lang="tr-TR" dirty="0" err="1"/>
              <a:t>anomin</a:t>
            </a:r>
            <a:r>
              <a:rPr lang="tr-TR" dirty="0"/>
              <a:t> erişim sağlayan ağlar (</a:t>
            </a:r>
            <a:r>
              <a:rPr lang="tr-TR" dirty="0" err="1"/>
              <a:t>örn</a:t>
            </a:r>
            <a:r>
              <a:rPr lang="tr-TR" dirty="0"/>
              <a:t>. TOR). Bu tip ağlar, </a:t>
            </a:r>
            <a:r>
              <a:rPr lang="tr-TR" dirty="0" err="1"/>
              <a:t>anonimlik</a:t>
            </a:r>
            <a:r>
              <a:rPr lang="tr-TR" dirty="0"/>
              <a:t> ile daha güçlü ağ oluşturma olanakları sağlayarak, insanların cinsel ilgilerini paylaşma konusunda daha açık olmalarına neden olur.</a:t>
            </a:r>
          </a:p>
          <a:p>
            <a:r>
              <a:rPr lang="tr-TR" dirty="0"/>
              <a:t>Çocuk Cinsel İstismarının canlı yayınlanması. Teknoloji sayesinde kolaylaşmıştır, yurtdışında çocukların kâr amaçlı istismarına ilişkin bir trenddir. Kamera önünde canlı bir şekilde gerçekleşir</a:t>
            </a:r>
            <a:r>
              <a:rPr dirty="0" smtClean="0"/>
              <a:t>. </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42" name="TRUE OR FALSE?"/>
          <p:cNvSpPr txBox="1">
            <a:spLocks noGrp="1"/>
          </p:cNvSpPr>
          <p:nvPr>
            <p:ph type="title"/>
          </p:nvPr>
        </p:nvSpPr>
        <p:spPr>
          <a:prstGeom prst="rect">
            <a:avLst/>
          </a:prstGeom>
        </p:spPr>
        <p:txBody>
          <a:bodyPr anchor="ctr"/>
          <a:lstStyle>
            <a:lvl1pPr algn="ctr"/>
          </a:lstStyle>
          <a:p>
            <a:r>
              <a:rPr lang="tr-TR" dirty="0"/>
              <a:t>DOĞRU MU YANLIŞ MI?</a:t>
            </a:r>
          </a:p>
        </p:txBody>
      </p:sp>
      <p:sp>
        <p:nvSpPr>
          <p:cNvPr id="143" name="Last year 2.88 million accounts were registered globally across the most harmful child sexual abuse dark websites.…"/>
          <p:cNvSpPr txBox="1">
            <a:spLocks noGrp="1"/>
          </p:cNvSpPr>
          <p:nvPr>
            <p:ph type="body" idx="1"/>
          </p:nvPr>
        </p:nvSpPr>
        <p:spPr>
          <a:prstGeom prst="rect">
            <a:avLst/>
          </a:prstGeom>
        </p:spPr>
        <p:txBody>
          <a:bodyPr>
            <a:normAutofit fontScale="92500"/>
          </a:bodyPr>
          <a:lstStyle/>
          <a:p>
            <a:pPr lvl="0"/>
            <a:r>
              <a:rPr lang="tr-TR" dirty="0">
                <a:solidFill>
                  <a:schemeClr val="tx1"/>
                </a:solidFill>
              </a:rPr>
              <a:t>Geçen yıl dünya çapında en zararlı çocuk cinsel istismarı içeren </a:t>
            </a:r>
            <a:r>
              <a:rPr lang="tr-TR" dirty="0">
                <a:solidFill>
                  <a:schemeClr val="tx1"/>
                </a:solidFill>
              </a:rPr>
              <a:t>D</a:t>
            </a:r>
            <a:r>
              <a:rPr lang="tr-TR" dirty="0" smtClean="0">
                <a:solidFill>
                  <a:schemeClr val="tx1"/>
                </a:solidFill>
              </a:rPr>
              <a:t>ark </a:t>
            </a:r>
            <a:r>
              <a:rPr lang="tr-TR" dirty="0">
                <a:solidFill>
                  <a:schemeClr val="tx1"/>
                </a:solidFill>
              </a:rPr>
              <a:t>web sitelerinde 2,88 milyon hesap kaydedildi.</a:t>
            </a:r>
          </a:p>
          <a:p>
            <a:pPr lvl="0"/>
            <a:r>
              <a:rPr lang="tr-TR" dirty="0">
                <a:solidFill>
                  <a:schemeClr val="tx1"/>
                </a:solidFill>
              </a:rPr>
              <a:t>2021'de İnternet İzleme Vakfı (IWF), "kendi kendine oluşturulan" resim veya video gibi materyalleri içeren 160.398 URL'ye karşı harekete geçti - pandemi öncesine </a:t>
            </a:r>
            <a:r>
              <a:rPr lang="tr-TR" dirty="0" smtClean="0">
                <a:solidFill>
                  <a:schemeClr val="tx1"/>
                </a:solidFill>
              </a:rPr>
              <a:t>göre </a:t>
            </a:r>
            <a:r>
              <a:rPr lang="tr-TR" dirty="0">
                <a:solidFill>
                  <a:schemeClr val="tx1"/>
                </a:solidFill>
              </a:rPr>
              <a:t>%70'lik bir artış görüldü. 2019'da kaldırılan URL sayısı 38.424'tü.</a:t>
            </a:r>
          </a:p>
          <a:p>
            <a:pPr lvl="0"/>
            <a:r>
              <a:rPr lang="tr-TR" dirty="0">
                <a:solidFill>
                  <a:schemeClr val="tx1"/>
                </a:solidFill>
              </a:rPr>
              <a:t>Küçük erkekler özellikle risk altındadır, 10 yıl önce cinsel istismar görüntülerindeki çocukların %60'ını </a:t>
            </a:r>
            <a:r>
              <a:rPr lang="tr-TR" dirty="0" smtClean="0">
                <a:solidFill>
                  <a:schemeClr val="tx1"/>
                </a:solidFill>
              </a:rPr>
              <a:t>oluşturuyorlardı. Şimdi </a:t>
            </a:r>
            <a:r>
              <a:rPr lang="tr-TR" dirty="0">
                <a:solidFill>
                  <a:schemeClr val="tx1"/>
                </a:solidFill>
              </a:rPr>
              <a:t>bu oran %97'ye yükseldi.</a:t>
            </a:r>
          </a:p>
          <a:p>
            <a:pPr lvl="0"/>
            <a:r>
              <a:rPr lang="tr-TR" dirty="0">
                <a:solidFill>
                  <a:schemeClr val="tx1"/>
                </a:solidFill>
              </a:rPr>
              <a:t>7-10 yaş arası çocukların kendi oluşturdukları görüntüler rastlanan en hızlı üretilmiş materyal türüdür</a:t>
            </a:r>
            <a:r>
              <a:rPr lang="tr-TR" dirty="0" smtClean="0">
                <a:solidFill>
                  <a:schemeClr val="tx1"/>
                </a:solidFill>
              </a:rPr>
              <a:t>.</a:t>
            </a:r>
            <a:r>
              <a:rPr dirty="0" smtClean="0">
                <a:solidFill>
                  <a:schemeClr val="tx1"/>
                </a:solidFill>
              </a:rPr>
              <a:t> </a:t>
            </a:r>
            <a:endParaRPr dirty="0">
              <a:solidFill>
                <a:schemeClr val="tx1"/>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5" name="TRUE OR FALSE ANSWERS"/>
          <p:cNvSpPr txBox="1">
            <a:spLocks noGrp="1"/>
          </p:cNvSpPr>
          <p:nvPr>
            <p:ph type="title"/>
          </p:nvPr>
        </p:nvSpPr>
        <p:spPr>
          <a:prstGeom prst="rect">
            <a:avLst/>
          </a:prstGeom>
        </p:spPr>
        <p:txBody>
          <a:bodyPr anchor="ctr"/>
          <a:lstStyle>
            <a:lvl1pPr algn="ctr"/>
          </a:lstStyle>
          <a:p>
            <a:r>
              <a:rPr lang="tr-TR" dirty="0"/>
              <a:t>DOĞRU MU YANLIŞ MI CEVAPLARI</a:t>
            </a:r>
          </a:p>
        </p:txBody>
      </p:sp>
      <p:sp>
        <p:nvSpPr>
          <p:cNvPr id="146" name="TRUE - Last year 2.88 million accounts were registered globally across the most harmful child sexual abuse dark websites.…"/>
          <p:cNvSpPr txBox="1">
            <a:spLocks noGrp="1"/>
          </p:cNvSpPr>
          <p:nvPr>
            <p:ph type="body" idx="1"/>
          </p:nvPr>
        </p:nvSpPr>
        <p:spPr>
          <a:prstGeom prst="rect">
            <a:avLst/>
          </a:prstGeom>
        </p:spPr>
        <p:txBody>
          <a:bodyPr>
            <a:normAutofit fontScale="92500" lnSpcReduction="10000"/>
          </a:bodyPr>
          <a:lstStyle/>
          <a:p>
            <a:pPr lvl="0"/>
            <a:r>
              <a:rPr lang="tr-TR" b="1" dirty="0">
                <a:solidFill>
                  <a:schemeClr val="tx1"/>
                </a:solidFill>
              </a:rPr>
              <a:t>DOĞRU</a:t>
            </a:r>
            <a:r>
              <a:rPr lang="tr-TR" dirty="0">
                <a:solidFill>
                  <a:schemeClr val="tx1"/>
                </a:solidFill>
              </a:rPr>
              <a:t> - Geçen yıl dünya çapında en zararlı çocuk cinsel istismarı içeren </a:t>
            </a:r>
            <a:r>
              <a:rPr lang="tr-TR" dirty="0" err="1">
                <a:solidFill>
                  <a:schemeClr val="tx1"/>
                </a:solidFill>
              </a:rPr>
              <a:t>dark</a:t>
            </a:r>
            <a:r>
              <a:rPr lang="tr-TR" dirty="0">
                <a:solidFill>
                  <a:schemeClr val="tx1"/>
                </a:solidFill>
              </a:rPr>
              <a:t> web sitelerinde 2,88 milyon hesap kaydedildi.</a:t>
            </a:r>
          </a:p>
          <a:p>
            <a:pPr lvl="0"/>
            <a:r>
              <a:rPr lang="tr-TR" b="1" dirty="0">
                <a:solidFill>
                  <a:schemeClr val="tx1"/>
                </a:solidFill>
              </a:rPr>
              <a:t>YANLIŞ</a:t>
            </a:r>
            <a:r>
              <a:rPr lang="tr-TR" dirty="0">
                <a:solidFill>
                  <a:schemeClr val="tx1"/>
                </a:solidFill>
              </a:rPr>
              <a:t> - 2021'de İnternet İzleme Vakfı (IWF), "kendi kendine oluşturulan" materyallerin resimlerini veya videolarını içeren 182.281 URL'ye karşı harekete geçti - pandemi öncesine göre  %374'lük bir artış görüldü. 2019'da kaldırılan URL sayısı 38.424'tü.</a:t>
            </a:r>
          </a:p>
          <a:p>
            <a:pPr lvl="0"/>
            <a:r>
              <a:rPr lang="tr-TR" b="1" dirty="0">
                <a:solidFill>
                  <a:schemeClr val="tx1"/>
                </a:solidFill>
              </a:rPr>
              <a:t>YANLIŞ</a:t>
            </a:r>
            <a:r>
              <a:rPr lang="tr-TR" dirty="0">
                <a:solidFill>
                  <a:schemeClr val="tx1"/>
                </a:solidFill>
              </a:rPr>
              <a:t> - Genç kızlar özellikle risk altındadır, 10 yıl önce cinsel istismar görüntülerindeki çocukların %60'ını oluşturuyorlardı. Şimdi bu oran %97'ye yükseldi.</a:t>
            </a:r>
          </a:p>
          <a:p>
            <a:r>
              <a:rPr lang="tr-TR" b="1" dirty="0">
                <a:solidFill>
                  <a:schemeClr val="tx1"/>
                </a:solidFill>
              </a:rPr>
              <a:t>DOĞRU</a:t>
            </a:r>
            <a:r>
              <a:rPr lang="tr-TR" dirty="0">
                <a:solidFill>
                  <a:schemeClr val="tx1"/>
                </a:solidFill>
              </a:rPr>
              <a:t> - 7-10 yaş arası çocukların kendi oluşturduğu görüntüler, rastlanan en hızlı üretilmiş materyal türüdür.</a:t>
            </a:r>
            <a:endParaRPr dirty="0">
              <a:solidFill>
                <a:schemeClr val="tx1"/>
              </a:soli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 name="bridge over river with city buildings in the background" descr="bridge over river with city buildings in the background"/>
          <p:cNvPicPr>
            <a:picLocks noGrp="1" noChangeAspect="1"/>
          </p:cNvPicPr>
          <p:nvPr>
            <p:ph type="pic" idx="21"/>
          </p:nvPr>
        </p:nvPicPr>
        <p:blipFill>
          <a:blip r:embed="rId2">
            <a:extLst/>
          </a:blip>
          <a:srcRect l="4816" r="4816"/>
          <a:stretch>
            <a:fillRect/>
          </a:stretch>
        </p:blipFill>
        <p:spPr>
          <a:xfrm>
            <a:off x="16014700" y="6499234"/>
            <a:ext cx="7569200" cy="5346701"/>
          </a:xfrm>
          <a:prstGeom prst="rect">
            <a:avLst/>
          </a:prstGeom>
        </p:spPr>
      </p:pic>
      <p:pic>
        <p:nvPicPr>
          <p:cNvPr id="149" name="row of blue gondolas with Venice in the background" descr="row of blue gondolas with Venice in the background"/>
          <p:cNvPicPr>
            <a:picLocks noGrp="1" noChangeAspect="1"/>
          </p:cNvPicPr>
          <p:nvPr>
            <p:ph type="pic" idx="22"/>
          </p:nvPr>
        </p:nvPicPr>
        <p:blipFill>
          <a:blip r:embed="rId3">
            <a:extLst/>
          </a:blip>
          <a:srcRect t="14033" b="14033"/>
          <a:stretch>
            <a:fillRect/>
          </a:stretch>
        </p:blipFill>
        <p:spPr>
          <a:xfrm>
            <a:off x="16014700" y="709206"/>
            <a:ext cx="7569200" cy="5346701"/>
          </a:xfrm>
          <a:prstGeom prst="rect">
            <a:avLst/>
          </a:prstGeom>
        </p:spPr>
      </p:pic>
      <p:pic>
        <p:nvPicPr>
          <p:cNvPr id="150" name="aerial view of an old city in Italy" descr="aerial view of an old city in Italy"/>
          <p:cNvPicPr>
            <a:picLocks noGrp="1" noChangeAspect="1"/>
          </p:cNvPicPr>
          <p:nvPr>
            <p:ph type="pic" idx="23"/>
          </p:nvPr>
        </p:nvPicPr>
        <p:blipFill>
          <a:blip r:embed="rId4">
            <a:extLst/>
          </a:blip>
          <a:srcRect t="3641" b="3641"/>
          <a:stretch>
            <a:fillRect/>
          </a:stretch>
        </p:blipFill>
        <p:spPr>
          <a:xfrm>
            <a:off x="977900" y="713695"/>
            <a:ext cx="14579600" cy="11137901"/>
          </a:xfrm>
          <a:prstGeom prst="rect">
            <a:avLst/>
          </a:prstGeom>
        </p:spPr>
      </p:pic>
      <p:sp>
        <p:nvSpPr>
          <p:cNvPr id="151" name="MEME LAYOUT EXAMPLES"/>
          <p:cNvSpPr txBox="1">
            <a:spLocks noGrp="1"/>
          </p:cNvSpPr>
          <p:nvPr>
            <p:ph type="body" sz="quarter" idx="1"/>
          </p:nvPr>
        </p:nvSpPr>
        <p:spPr>
          <a:xfrm>
            <a:off x="1029178" y="11477804"/>
            <a:ext cx="14579601" cy="1320801"/>
          </a:xfrm>
          <a:prstGeom prst="rect">
            <a:avLst/>
          </a:prstGeom>
        </p:spPr>
        <p:txBody>
          <a:bodyPr anchor="ctr"/>
          <a:lstStyle>
            <a:lvl1pPr algn="ctr">
              <a:defRPr>
                <a:solidFill>
                  <a:srgbClr val="000000"/>
                </a:solidFill>
              </a:defRPr>
            </a:lvl1pPr>
          </a:lstStyle>
          <a:p>
            <a:r>
              <a:rPr dirty="0"/>
              <a:t>MEME </a:t>
            </a:r>
            <a:r>
              <a:rPr lang="tr-TR" dirty="0" smtClean="0"/>
              <a:t>YERLEŞİM ÖRNEKLERİ</a:t>
            </a:r>
            <a:endParaRPr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153" name="MEME EXERCISE - TO BE MADE ON POWERPOINT/CANVA"/>
          <p:cNvSpPr txBox="1">
            <a:spLocks noGrp="1"/>
          </p:cNvSpPr>
          <p:nvPr>
            <p:ph type="title"/>
          </p:nvPr>
        </p:nvSpPr>
        <p:spPr>
          <a:prstGeom prst="rect">
            <a:avLst/>
          </a:prstGeom>
        </p:spPr>
        <p:txBody>
          <a:bodyPr anchor="ctr"/>
          <a:lstStyle>
            <a:lvl1pPr algn="ctr"/>
          </a:lstStyle>
          <a:p>
            <a:r>
              <a:rPr lang="tr-TR" dirty="0"/>
              <a:t>MEME ALIŞTIRMASI - POWERPOINT/CANVA </a:t>
            </a:r>
            <a:r>
              <a:rPr lang="tr-TR" dirty="0" smtClean="0"/>
              <a:t/>
            </a:r>
            <a:br>
              <a:rPr lang="tr-TR" dirty="0" smtClean="0"/>
            </a:br>
            <a:r>
              <a:rPr lang="tr-TR" dirty="0" smtClean="0"/>
              <a:t>ÜZERİNDE </a:t>
            </a:r>
            <a:r>
              <a:rPr lang="tr-TR" dirty="0"/>
              <a:t>YAPILACAK</a:t>
            </a:r>
          </a:p>
        </p:txBody>
      </p:sp>
      <p:sp>
        <p:nvSpPr>
          <p:cNvPr id="154" name="In national countries create 3 meme’s looking at any of the following (aimed at young people):…"/>
          <p:cNvSpPr txBox="1">
            <a:spLocks noGrp="1"/>
          </p:cNvSpPr>
          <p:nvPr>
            <p:ph type="body" idx="1"/>
          </p:nvPr>
        </p:nvSpPr>
        <p:spPr>
          <a:prstGeom prst="rect">
            <a:avLst/>
          </a:prstGeom>
        </p:spPr>
        <p:txBody>
          <a:bodyPr>
            <a:normAutofit fontScale="92500" lnSpcReduction="10000"/>
          </a:bodyPr>
          <a:lstStyle/>
          <a:p>
            <a:pPr>
              <a:defRPr>
                <a:solidFill>
                  <a:srgbClr val="000000"/>
                </a:solidFill>
              </a:defRPr>
            </a:pPr>
            <a:r>
              <a:rPr lang="tr-TR" sz="5400" dirty="0"/>
              <a:t>Ulusal ülke grupları olarak aşağıdaki yönergelerle 3 adet Meme üretin (gençlere yönelik olsun</a:t>
            </a:r>
            <a:r>
              <a:rPr lang="tr-TR" sz="5400" dirty="0" smtClean="0"/>
              <a:t>):</a:t>
            </a:r>
            <a:r>
              <a:rPr sz="5400" dirty="0" smtClean="0"/>
              <a:t> </a:t>
            </a:r>
          </a:p>
          <a:p>
            <a:pPr lvl="4"/>
            <a:r>
              <a:rPr lang="tr-TR" sz="5400" dirty="0">
                <a:solidFill>
                  <a:schemeClr val="tx1"/>
                </a:solidFill>
              </a:rPr>
              <a:t>Genel olarak Çocuk Cinsel İstismarına karşı farkındalık oluştursun.</a:t>
            </a:r>
          </a:p>
          <a:p>
            <a:pPr lvl="4"/>
            <a:r>
              <a:rPr lang="tr-TR" sz="5400" dirty="0">
                <a:solidFill>
                  <a:schemeClr val="tx1"/>
                </a:solidFill>
              </a:rPr>
              <a:t>Çevrimiçi Çocuk Cinsel İstismarına karşı farkındalık oluştursun.</a:t>
            </a:r>
          </a:p>
          <a:p>
            <a:pPr lvl="4"/>
            <a:r>
              <a:rPr lang="tr-TR" sz="5400" dirty="0">
                <a:solidFill>
                  <a:schemeClr val="tx1"/>
                </a:solidFill>
              </a:rPr>
              <a:t>Ne tür destek mekanizmaları var (Ülkenizde) – özel bir organizasyon da olabilir.</a:t>
            </a:r>
          </a:p>
          <a:p>
            <a:pPr lvl="4"/>
            <a:r>
              <a:rPr lang="tr-TR" sz="5400" dirty="0">
                <a:solidFill>
                  <a:schemeClr val="tx1"/>
                </a:solidFill>
              </a:rPr>
              <a:t>Çevrimiçi Çocuk Cinsel İstismarının göstergeleri nelerdir?</a:t>
            </a:r>
          </a:p>
          <a:p>
            <a:pPr marL="1905000" lvl="3" indent="0">
              <a:buNone/>
              <a:defRPr>
                <a:solidFill>
                  <a:srgbClr val="000000"/>
                </a:solidFill>
              </a:defRPr>
            </a:pPr>
            <a:r>
              <a:rPr dirty="0" smtClean="0"/>
              <a:t> </a:t>
            </a:r>
            <a:endParaRPr dirty="0"/>
          </a:p>
        </p:txBody>
      </p:sp>
    </p:spTree>
  </p:cSld>
  <p:clrMapOvr>
    <a:masterClrMapping/>
  </p:clrMapOvr>
  <p:transition spd="med"/>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493</Words>
  <Application>Microsoft Office PowerPoint</Application>
  <PresentationFormat>Özel</PresentationFormat>
  <Paragraphs>34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ModernPortfolio</vt:lpstr>
      <vt:lpstr>ÇEVRİMİÇİ ÇOCUK CİNSEL İSTİSMARI</vt:lpstr>
      <vt:lpstr>ÇEVRİMİÇİ ÇOCUK CİNSEL İSTİSMARI BİÇİMLERİ NELERDİR?</vt:lpstr>
      <vt:lpstr>TANIMLAR</vt:lpstr>
      <vt:lpstr>ÇEVRİMİÇİ ÇOCUK CİNSEL İSTİSMARINDA TEMEL TEHDİTLER</vt:lpstr>
      <vt:lpstr>DOĞRU MU YANLIŞ MI?</vt:lpstr>
      <vt:lpstr>DOĞRU MU YANLIŞ MI CEVAPLARI</vt:lpstr>
      <vt:lpstr>PowerPoint Sunusu</vt:lpstr>
      <vt:lpstr>MEME ALIŞTIRMASI - POWERPOINT/CANVA  ÜZERİNDE YAPILACAK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ÇEVRİMİÇİ ÇOCUK CİNSEL İSTİSMARI</dc:title>
  <dc:creator>Ekin Danacı</dc:creator>
  <cp:lastModifiedBy>Fahriye Ekin Danacı</cp:lastModifiedBy>
  <cp:revision>1</cp:revision>
  <dcterms:modified xsi:type="dcterms:W3CDTF">2022-10-25T08:45:21Z</dcterms:modified>
</cp:coreProperties>
</file>