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1066800" y="1854200"/>
            <a:ext cx="22237700" cy="4470400"/>
          </a:xfrm>
          <a:prstGeom prst="rect">
            <a:avLst/>
          </a:prstGeom>
        </p:spPr>
        <p:txBody>
          <a:bodyPr/>
          <a:lstStyle/>
          <a:p>
            <a:r>
              <a:t>Title Text</a:t>
            </a:r>
          </a:p>
        </p:txBody>
      </p:sp>
      <p:sp>
        <p:nvSpPr>
          <p:cNvPr id="14" name="Body Level One…"/>
          <p:cNvSpPr txBox="1">
            <a:spLocks noGrp="1"/>
          </p:cNvSpPr>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aerial view of an old city in Italy"/>
          <p:cNvSpPr>
            <a:spLocks noGrp="1"/>
          </p:cNvSpPr>
          <p:nvPr>
            <p:ph type="pic" idx="21"/>
          </p:nvPr>
        </p:nvSpPr>
        <p:spPr>
          <a:xfrm>
            <a:off x="-12700" y="-25400"/>
            <a:ext cx="24384000" cy="17774328"/>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partial view looking up at the Colosseum under a blue sky"/>
          <p:cNvSpPr>
            <a:spLocks noGrp="1"/>
          </p:cNvSpPr>
          <p:nvPr>
            <p:ph type="pic" idx="21"/>
          </p:nvPr>
        </p:nvSpPr>
        <p:spPr>
          <a:xfrm>
            <a:off x="-88900" y="-38100"/>
            <a:ext cx="35966400" cy="2188210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2641600" y="10947400"/>
            <a:ext cx="10858500" cy="23876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sp>
        <p:nvSpPr>
          <p:cNvPr id="33" name="Title Text"/>
          <p:cNvSpPr txBox="1">
            <a:spLocks noGrp="1"/>
          </p:cNvSpPr>
          <p:nvPr>
            <p:ph type="title"/>
          </p:nvPr>
        </p:nvSpPr>
        <p:spPr>
          <a:xfrm>
            <a:off x="1066800" y="4622800"/>
            <a:ext cx="22237700" cy="44704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partial view looking up at the Colosseum under a blue sky"/>
          <p:cNvSpPr>
            <a:spLocks noGrp="1"/>
          </p:cNvSpPr>
          <p:nvPr>
            <p:ph type="pic" idx="21"/>
          </p:nvPr>
        </p:nvSpPr>
        <p:spPr>
          <a:xfrm>
            <a:off x="9867900" y="-12700"/>
            <a:ext cx="20929600" cy="139827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1066800" y="2019300"/>
            <a:ext cx="10007600" cy="4470400"/>
          </a:xfrm>
          <a:prstGeom prst="rect">
            <a:avLst/>
          </a:prstGeom>
        </p:spPr>
        <p:txBody>
          <a:bodyPr/>
          <a:lstStyle/>
          <a:p>
            <a:r>
              <a:t>Title Text</a:t>
            </a:r>
          </a:p>
        </p:txBody>
      </p:sp>
      <p:sp>
        <p:nvSpPr>
          <p:cNvPr id="44" name="Body Level One…"/>
          <p:cNvSpPr txBox="1">
            <a:spLocks noGrp="1"/>
          </p:cNvSpPr>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952499" y="12985800"/>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row of blue gondolas with Venice in the background"/>
          <p:cNvSpPr>
            <a:spLocks noGrp="1"/>
          </p:cNvSpPr>
          <p:nvPr>
            <p:ph type="pic" idx="21"/>
          </p:nvPr>
        </p:nvSpPr>
        <p:spPr>
          <a:xfrm>
            <a:off x="12052300" y="-1016000"/>
            <a:ext cx="12788900" cy="190373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1066800" y="469900"/>
            <a:ext cx="9525000" cy="1968500"/>
          </a:xfrm>
          <a:prstGeom prst="rect">
            <a:avLst/>
          </a:prstGeom>
        </p:spPr>
        <p:txBody>
          <a:bodyPr/>
          <a:lstStyle/>
          <a:p>
            <a:r>
              <a:t>Title Text</a:t>
            </a:r>
          </a:p>
        </p:txBody>
      </p:sp>
      <p:sp>
        <p:nvSpPr>
          <p:cNvPr id="72" name="Body Level One…"/>
          <p:cNvSpPr txBox="1">
            <a:spLocks noGrp="1"/>
          </p:cNvSpPr>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957643" y="12985800"/>
            <a:ext cx="368504" cy="3746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1663700" y="1244600"/>
            <a:ext cx="21031200" cy="1120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8" name="Line"/>
          <p:cNvSpPr/>
          <p:nvPr/>
        </p:nvSpPr>
        <p:spPr>
          <a:xfrm flipH="1">
            <a:off x="15811739" y="711200"/>
            <a:ext cx="1" cy="1114360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ne"/>
          <p:cNvSpPr/>
          <p:nvPr/>
        </p:nvSpPr>
        <p:spPr>
          <a:xfrm>
            <a:off x="15811500" y="6277570"/>
            <a:ext cx="7763085" cy="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bridge over river with city buildings in the background"/>
          <p:cNvSpPr>
            <a:spLocks noGrp="1"/>
          </p:cNvSpPr>
          <p:nvPr>
            <p:ph type="pic" sz="quarter" idx="21"/>
          </p:nvPr>
        </p:nvSpPr>
        <p:spPr>
          <a:xfrm>
            <a:off x="15930593" y="6423034"/>
            <a:ext cx="9151185" cy="6108701"/>
          </a:xfrm>
          <a:prstGeom prst="rect">
            <a:avLst/>
          </a:prstGeom>
        </p:spPr>
        <p:txBody>
          <a:bodyPr lIns="91439" tIns="45719" rIns="91439" bIns="45719">
            <a:noAutofit/>
          </a:bodyPr>
          <a:lstStyle/>
          <a:p>
            <a:endParaRPr/>
          </a:p>
        </p:txBody>
      </p:sp>
      <p:sp>
        <p:nvSpPr>
          <p:cNvPr id="91" name="row of blue gondolas with Venice in the background"/>
          <p:cNvSpPr>
            <a:spLocks noGrp="1"/>
          </p:cNvSpPr>
          <p:nvPr>
            <p:ph type="pic" sz="half" idx="22"/>
          </p:nvPr>
        </p:nvSpPr>
        <p:spPr>
          <a:xfrm>
            <a:off x="15900400" y="-152400"/>
            <a:ext cx="7785100" cy="11595101"/>
          </a:xfrm>
          <a:prstGeom prst="rect">
            <a:avLst/>
          </a:prstGeom>
        </p:spPr>
        <p:txBody>
          <a:bodyPr lIns="91439" tIns="45719" rIns="91439" bIns="45719">
            <a:noAutofit/>
          </a:bodyPr>
          <a:lstStyle/>
          <a:p>
            <a:endParaRPr/>
          </a:p>
        </p:txBody>
      </p:sp>
      <p:sp>
        <p:nvSpPr>
          <p:cNvPr id="92" name="aerial view of an old city in Italy"/>
          <p:cNvSpPr>
            <a:spLocks noGrp="1"/>
          </p:cNvSpPr>
          <p:nvPr>
            <p:ph type="pic" idx="23"/>
          </p:nvPr>
        </p:nvSpPr>
        <p:spPr>
          <a:xfrm>
            <a:off x="622300" y="711200"/>
            <a:ext cx="15544800" cy="1132840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977900" y="12179300"/>
            <a:ext cx="14579600" cy="13208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1066800" y="469900"/>
            <a:ext cx="22237700" cy="1968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Title Text</a:t>
            </a:r>
          </a:p>
        </p:txBody>
      </p:sp>
      <p:sp>
        <p:nvSpPr>
          <p:cNvPr id="4" name="Body Level One…"/>
          <p:cNvSpPr txBox="1">
            <a:spLocks noGrp="1"/>
          </p:cNvSpPr>
          <p:nvPr>
            <p:ph type="body" idx="1"/>
          </p:nvPr>
        </p:nvSpPr>
        <p:spPr>
          <a:xfrm>
            <a:off x="1066800" y="3124200"/>
            <a:ext cx="22237700" cy="937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partial view looking up at the Colosseum under a blue sky" descr="partial view looking up at the Colosseum under a blue sky"/>
          <p:cNvPicPr>
            <a:picLocks noGrp="1" noChangeAspect="1"/>
          </p:cNvPicPr>
          <p:nvPr>
            <p:ph type="pic" idx="21"/>
          </p:nvPr>
        </p:nvPicPr>
        <p:blipFill>
          <a:blip r:embed="rId2"/>
          <a:srcRect l="245" r="245"/>
          <a:stretch>
            <a:fillRect/>
          </a:stretch>
        </p:blipFill>
        <p:spPr>
          <a:xfrm>
            <a:off x="-1" y="1138859"/>
            <a:ext cx="24384001" cy="8402982"/>
          </a:xfrm>
          <a:prstGeom prst="rect">
            <a:avLst/>
          </a:prstGeom>
        </p:spPr>
      </p:pic>
      <p:sp>
        <p:nvSpPr>
          <p:cNvPr id="128" name="ONLINE CHILD SEXUAL EXPLOITATION"/>
          <p:cNvSpPr txBox="1">
            <a:spLocks noGrp="1"/>
          </p:cNvSpPr>
          <p:nvPr>
            <p:ph type="title"/>
          </p:nvPr>
        </p:nvSpPr>
        <p:spPr>
          <a:prstGeom prst="rect">
            <a:avLst/>
          </a:prstGeom>
        </p:spPr>
        <p:txBody>
          <a:bodyPr>
            <a:normAutofit/>
          </a:bodyPr>
          <a:lstStyle>
            <a:lvl1pPr algn="ctr"/>
          </a:lstStyle>
          <a:p>
            <a:r>
              <a:rPr dirty="0"/>
              <a:t>ΣΕΞΟΥΑΛΙΚΗ ΕΚΜΕΤΑΛΛΕΥΣΗ ΠΑΙΔΙΩΝ ΣΤΟ ΔΙΑΔΙΚΥΤΟ</a:t>
            </a:r>
          </a:p>
        </p:txBody>
      </p:sp>
      <p:sp>
        <p:nvSpPr>
          <p:cNvPr id="129" name="BY CHARLIE PORTER-BAKER"/>
          <p:cNvSpPr txBox="1">
            <a:spLocks noGrp="1"/>
          </p:cNvSpPr>
          <p:nvPr>
            <p:ph type="body" sz="quarter" idx="1"/>
          </p:nvPr>
        </p:nvSpPr>
        <p:spPr>
          <a:prstGeom prst="rect">
            <a:avLst/>
          </a:prstGeom>
        </p:spPr>
        <p:txBody>
          <a:bodyPr>
            <a:normAutofit fontScale="77500" lnSpcReduction="20000"/>
          </a:bodyPr>
          <a:lstStyle>
            <a:lvl1pPr>
              <a:defRPr>
                <a:solidFill>
                  <a:srgbClr val="000000"/>
                </a:solidFill>
              </a:defRPr>
            </a:lvl1pPr>
          </a:lstStyle>
          <a:p>
            <a:r>
              <a:rPr dirty="0"/>
              <a:t>ΕΚΠΟΝΗΘΗΚΕ ΑΠΟ ΤΟΝ CHARLIE PORTER-BAKER</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row of blue gondolas with Venice in the background" descr="row of blue gondolas with Venice in the background"/>
          <p:cNvPicPr>
            <a:picLocks noGrp="1" noChangeAspect="1"/>
          </p:cNvPicPr>
          <p:nvPr>
            <p:ph type="pic" idx="21"/>
          </p:nvPr>
        </p:nvPicPr>
        <p:blipFill>
          <a:blip r:embed="rId2"/>
          <a:srcRect l="12682" r="28007"/>
          <a:stretch>
            <a:fillRect/>
          </a:stretch>
        </p:blipFill>
        <p:spPr>
          <a:xfrm>
            <a:off x="12181550" y="0"/>
            <a:ext cx="12202450" cy="13716000"/>
          </a:xfrm>
          <a:prstGeom prst="rect">
            <a:avLst/>
          </a:prstGeom>
        </p:spPr>
      </p:pic>
      <p:sp>
        <p:nvSpPr>
          <p:cNvPr id="132" name="WHAT FORMS CAN ONLINE CSE TAKE?"/>
          <p:cNvSpPr txBox="1">
            <a:spLocks noGrp="1"/>
          </p:cNvSpPr>
          <p:nvPr>
            <p:ph type="title"/>
          </p:nvPr>
        </p:nvSpPr>
        <p:spPr>
          <a:prstGeom prst="rect">
            <a:avLst/>
          </a:prstGeom>
        </p:spPr>
        <p:txBody>
          <a:bodyPr anchor="ctr">
            <a:normAutofit fontScale="90000"/>
          </a:bodyPr>
          <a:lstStyle>
            <a:lvl1pPr algn="ctr"/>
          </a:lstStyle>
          <a:p>
            <a:r>
              <a:rPr dirty="0"/>
              <a:t>ΤΙ ΜΟΡΦΕΣ ΜΠΟΡΕΙ ΝΑ ΠΑΡΕΙ Η ΣΕΞΟΥΑΛΙΚΗ ΕΚΜΕΤΑΛΛΕΥΣΗ ΠΑΙΔΙΩΝ</a:t>
            </a:r>
            <a:r>
              <a:rPr lang="en-US" dirty="0"/>
              <a:t>;</a:t>
            </a:r>
            <a:endParaRPr dirty="0"/>
          </a:p>
        </p:txBody>
      </p:sp>
      <p:sp>
        <p:nvSpPr>
          <p:cNvPr id="133" name="Online Grooming.…"/>
          <p:cNvSpPr txBox="1">
            <a:spLocks noGrp="1"/>
          </p:cNvSpPr>
          <p:nvPr>
            <p:ph type="body" sz="half" idx="1"/>
          </p:nvPr>
        </p:nvSpPr>
        <p:spPr>
          <a:xfrm>
            <a:off x="1060605" y="3404798"/>
            <a:ext cx="9525001" cy="9372601"/>
          </a:xfrm>
          <a:prstGeom prst="rect">
            <a:avLst/>
          </a:prstGeom>
        </p:spPr>
        <p:txBody>
          <a:bodyPr>
            <a:normAutofit/>
          </a:bodyPr>
          <a:lstStyle/>
          <a:p>
            <a:pPr>
              <a:defRPr sz="4200">
                <a:solidFill>
                  <a:srgbClr val="000000"/>
                </a:solidFill>
              </a:defRPr>
            </a:pPr>
            <a:r>
              <a:rPr lang="el-GR" dirty="0"/>
              <a:t>Διαδικτυακή αποπλάνηση.</a:t>
            </a:r>
            <a:endParaRPr dirty="0"/>
          </a:p>
          <a:p>
            <a:pPr>
              <a:defRPr sz="4200">
                <a:solidFill>
                  <a:srgbClr val="000000"/>
                </a:solidFill>
              </a:defRPr>
            </a:pPr>
            <a:r>
              <a:rPr lang="el-GR" dirty="0"/>
              <a:t>Ζωντανή μετάδοση</a:t>
            </a:r>
            <a:r>
              <a:rPr dirty="0"/>
              <a:t>. </a:t>
            </a:r>
          </a:p>
          <a:p>
            <a:pPr>
              <a:defRPr sz="4200">
                <a:solidFill>
                  <a:srgbClr val="000000"/>
                </a:solidFill>
              </a:defRPr>
            </a:pPr>
            <a:r>
              <a:rPr lang="el-GR" dirty="0"/>
              <a:t>Διαδικτυακός εξαναγκασμός και εκβιασμός</a:t>
            </a:r>
            <a:r>
              <a:rPr dirty="0"/>
              <a:t>. </a:t>
            </a:r>
          </a:p>
          <a:p>
            <a:pPr>
              <a:defRPr sz="4200">
                <a:solidFill>
                  <a:srgbClr val="000000"/>
                </a:solidFill>
              </a:defRPr>
            </a:pPr>
            <a:r>
              <a:rPr lang="el-GR" dirty="0"/>
              <a:t>Κατοχή, παραγωγή και κοινοποίηση ασέμνου και απαγορευμένου φωτογραφικού υλικού παιδιών</a:t>
            </a:r>
            <a:r>
              <a:rPr dirty="0"/>
              <a:t> </a:t>
            </a:r>
            <a:endParaRPr lang="el-GR" dirty="0"/>
          </a:p>
          <a:p>
            <a:pPr>
              <a:defRPr sz="4200">
                <a:solidFill>
                  <a:srgbClr val="000000"/>
                </a:solidFill>
              </a:defRPr>
            </a:pPr>
            <a:r>
              <a:rPr lang="el-GR" dirty="0"/>
              <a:t>ΔΡΑΣΤΗΡΙΟΤΗΤΑ</a:t>
            </a:r>
            <a:r>
              <a:rPr lang="en-US" dirty="0"/>
              <a:t> – </a:t>
            </a:r>
            <a:r>
              <a:rPr lang="el-GR" dirty="0"/>
              <a:t>Σε μια ομάδα 5 ατόμων, αντιστοιχίστε τους ορισμούς. </a:t>
            </a:r>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35" name="DEFINITIONS EXPLAINED"/>
          <p:cNvSpPr txBox="1">
            <a:spLocks noGrp="1"/>
          </p:cNvSpPr>
          <p:nvPr>
            <p:ph type="title"/>
          </p:nvPr>
        </p:nvSpPr>
        <p:spPr>
          <a:prstGeom prst="rect">
            <a:avLst/>
          </a:prstGeom>
        </p:spPr>
        <p:txBody>
          <a:bodyPr anchor="ctr"/>
          <a:lstStyle>
            <a:lvl1pPr algn="ctr"/>
          </a:lstStyle>
          <a:p>
            <a:r>
              <a:rPr lang="el-GR" dirty="0"/>
              <a:t>ΕΠΕΞΗΓΗΣΗ ΟΡΙΣΜΩΝ</a:t>
            </a:r>
            <a:endParaRPr dirty="0"/>
          </a:p>
        </p:txBody>
      </p:sp>
      <p:sp>
        <p:nvSpPr>
          <p:cNvPr id="136" name="Online Grooming - The act of developing a relationship with a child to enable their abuse and exploitations both online and offline.…"/>
          <p:cNvSpPr txBox="1">
            <a:spLocks noGrp="1"/>
          </p:cNvSpPr>
          <p:nvPr>
            <p:ph type="body" idx="1"/>
          </p:nvPr>
        </p:nvSpPr>
        <p:spPr>
          <a:prstGeom prst="rect">
            <a:avLst/>
          </a:prstGeom>
        </p:spPr>
        <p:txBody>
          <a:bodyPr>
            <a:normAutofit fontScale="92500" lnSpcReduction="10000"/>
          </a:bodyPr>
          <a:lstStyle/>
          <a:p>
            <a:pPr marL="596900" indent="-596900" defTabSz="775969">
              <a:spcBef>
                <a:spcPts val="5500"/>
              </a:spcBef>
              <a:defRPr sz="4700">
                <a:solidFill>
                  <a:srgbClr val="000000"/>
                </a:solidFill>
              </a:defRPr>
            </a:pPr>
            <a:r>
              <a:rPr lang="el-GR" dirty="0"/>
              <a:t>Διαδικτυακή αποπλάνηση</a:t>
            </a:r>
            <a:r>
              <a:rPr dirty="0"/>
              <a:t> </a:t>
            </a:r>
            <a:r>
              <a:rPr lang="el-GR" dirty="0"/>
              <a:t>–</a:t>
            </a:r>
            <a:r>
              <a:rPr dirty="0"/>
              <a:t> </a:t>
            </a:r>
            <a:r>
              <a:rPr lang="el-GR" dirty="0"/>
              <a:t>Η ανάπτυξη σχέσεων με ένα παιδί για να καταστεί δυνατή η κακοποίηση και η εκμετάλλευσή του τόσο στο διαδίκτυο όσο και εκτός σύνδεσης. </a:t>
            </a:r>
          </a:p>
          <a:p>
            <a:pPr marL="596900" indent="-596900" defTabSz="775969">
              <a:spcBef>
                <a:spcPts val="5500"/>
              </a:spcBef>
              <a:defRPr sz="4700">
                <a:solidFill>
                  <a:srgbClr val="000000"/>
                </a:solidFill>
              </a:defRPr>
            </a:pPr>
            <a:r>
              <a:rPr lang="el-GR" dirty="0"/>
              <a:t>Ζωντανή μετάδοση – Η ενθάρρυνση των θυμάτων να διαπράξουν ή να παρακολουθήσουν σεξουαλικές πράξεις μέσω κάμερας υπολογιστή. Περιλαμβάνει επίσης την παρακολούθηση ζωντανής σεξουαλικής κακοποίησης, με στόχο ο δράστης να κατευθύνει τις ασελγείς του πράξεις εναντίον του θύματος.  </a:t>
            </a:r>
            <a:endParaRPr dirty="0"/>
          </a:p>
          <a:p>
            <a:pPr marL="596900" indent="-596900" defTabSz="775969">
              <a:spcBef>
                <a:spcPts val="5500"/>
              </a:spcBef>
              <a:defRPr sz="4700">
                <a:solidFill>
                  <a:srgbClr val="000000"/>
                </a:solidFill>
              </a:defRPr>
            </a:pPr>
            <a:r>
              <a:rPr lang="el-GR" dirty="0"/>
              <a:t>Διαδικτυακός εξαναγκασμός και εκβιασμός – Χρήση φωτογραφιών και/ή βίντεο σεξουαλικού περιεχομένου που απεικονίζουν τα κακοποιημένα παιδιά, με σκοπό το σεξουαλικό όφελος, το οικονομικό κέρδος ή άλλο προσωπικό όφελος.</a:t>
            </a:r>
            <a:r>
              <a:rPr dirty="0"/>
              <a:t> </a:t>
            </a:r>
            <a:endParaRPr lang="el-GR" dirty="0"/>
          </a:p>
          <a:p>
            <a:pPr marL="596900" indent="-596900" defTabSz="775969">
              <a:spcBef>
                <a:spcPts val="5500"/>
              </a:spcBef>
              <a:defRPr sz="4700">
                <a:solidFill>
                  <a:srgbClr val="000000"/>
                </a:solidFill>
              </a:defRPr>
            </a:pPr>
            <a:r>
              <a:rPr lang="el-GR" dirty="0"/>
              <a:t>Κατοχή, παραγωγή και κοινοποίηση άσεμνου και απαγορευμένου φωτογραφικού υλικού – Η χρήση διαδικτυακών </a:t>
            </a:r>
            <a:r>
              <a:rPr lang="el-GR" dirty="0" err="1"/>
              <a:t>πλατφορμών</a:t>
            </a:r>
            <a:r>
              <a:rPr lang="el-GR" dirty="0"/>
              <a:t> για την αποθήκευση, την κοινοποίηση και την παραγωγή παιδικής πορνογραφίας. </a:t>
            </a:r>
          </a:p>
          <a:p>
            <a:pPr marL="0" indent="0" defTabSz="775969">
              <a:spcBef>
                <a:spcPts val="5500"/>
              </a:spcBef>
              <a:buNone/>
              <a:defRPr sz="4700">
                <a:solidFill>
                  <a:srgbClr val="000000"/>
                </a:solidFill>
              </a:defRPr>
            </a:pP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row of blue gondolas with Venice in the background" descr="row of blue gondolas with Venice in the background"/>
          <p:cNvPicPr>
            <a:picLocks noGrp="1" noChangeAspect="1"/>
          </p:cNvPicPr>
          <p:nvPr>
            <p:ph type="pic" idx="21"/>
          </p:nvPr>
        </p:nvPicPr>
        <p:blipFill>
          <a:blip r:embed="rId2"/>
          <a:srcRect l="5555" r="5555"/>
          <a:stretch>
            <a:fillRect/>
          </a:stretch>
        </p:blipFill>
        <p:spPr>
          <a:xfrm>
            <a:off x="-42090" y="0"/>
            <a:ext cx="12192001" cy="13716001"/>
          </a:xfrm>
          <a:prstGeom prst="rect">
            <a:avLst/>
          </a:prstGeom>
        </p:spPr>
      </p:pic>
      <p:sp>
        <p:nvSpPr>
          <p:cNvPr id="139" name="KEY THREATS IN ONLINE CSE"/>
          <p:cNvSpPr txBox="1">
            <a:spLocks noGrp="1"/>
          </p:cNvSpPr>
          <p:nvPr>
            <p:ph type="title"/>
          </p:nvPr>
        </p:nvSpPr>
        <p:spPr>
          <a:xfrm>
            <a:off x="13160590" y="463549"/>
            <a:ext cx="9525001" cy="1968501"/>
          </a:xfrm>
          <a:prstGeom prst="rect">
            <a:avLst/>
          </a:prstGeom>
        </p:spPr>
        <p:txBody>
          <a:bodyPr anchor="ctr">
            <a:normAutofit fontScale="90000"/>
          </a:bodyPr>
          <a:lstStyle>
            <a:lvl1pPr algn="ctr"/>
          </a:lstStyle>
          <a:p>
            <a:r>
              <a:rPr lang="el-GR" dirty="0"/>
              <a:t>ΚΥΡΙΕΣ ΑΠΕΙΛΕΣ ΣΤΗ ΣΕΞΟΥΑΛΙΚΗ ΕΚΜΕΤΑΛΛΕΥΣΗ ΠΑΙΔΙΩΝ ΣΤΟ ΔΙΑΔΙΚΤΥΟ</a:t>
            </a:r>
            <a:endParaRPr dirty="0"/>
          </a:p>
        </p:txBody>
      </p:sp>
      <p:sp>
        <p:nvSpPr>
          <p:cNvPr id="140" name="Peer-to-peer (P2) networks and anonymised access like Darknet networks (e.g. Tor). These give opportunity to stronger networking possibilities with the anonymity, causing people to be more open about sharing their sexual interests.…"/>
          <p:cNvSpPr txBox="1">
            <a:spLocks noGrp="1"/>
          </p:cNvSpPr>
          <p:nvPr>
            <p:ph type="body" sz="half" idx="1"/>
          </p:nvPr>
        </p:nvSpPr>
        <p:spPr>
          <a:xfrm>
            <a:off x="13160590" y="3376738"/>
            <a:ext cx="9525001" cy="9372601"/>
          </a:xfrm>
          <a:prstGeom prst="rect">
            <a:avLst/>
          </a:prstGeom>
        </p:spPr>
        <p:txBody>
          <a:bodyPr>
            <a:normAutofit/>
          </a:bodyPr>
          <a:lstStyle/>
          <a:p>
            <a:r>
              <a:rPr lang="el-GR" dirty="0"/>
              <a:t>Δίκτυα υπολογιστών </a:t>
            </a:r>
            <a:r>
              <a:rPr lang="en-US" dirty="0"/>
              <a:t>p</a:t>
            </a:r>
            <a:r>
              <a:rPr dirty="0"/>
              <a:t>eer-to-peer (P2</a:t>
            </a:r>
            <a:r>
              <a:rPr lang="en-US" dirty="0"/>
              <a:t>P, </a:t>
            </a:r>
            <a:r>
              <a:rPr lang="el-GR" dirty="0"/>
              <a:t>ελληνικά</a:t>
            </a:r>
            <a:r>
              <a:rPr lang="en-US" dirty="0"/>
              <a:t>: </a:t>
            </a:r>
            <a:r>
              <a:rPr lang="el-GR" dirty="0"/>
              <a:t>ομότιμα δίκτυα</a:t>
            </a:r>
            <a:r>
              <a:rPr dirty="0"/>
              <a:t>) </a:t>
            </a:r>
            <a:r>
              <a:rPr lang="el-GR" dirty="0"/>
              <a:t>με ανώνυμη πρόσβαση όπως τα δίκτυα </a:t>
            </a:r>
            <a:r>
              <a:rPr dirty="0"/>
              <a:t>Darknet</a:t>
            </a:r>
            <a:r>
              <a:rPr lang="el-GR" dirty="0"/>
              <a:t> </a:t>
            </a:r>
            <a:r>
              <a:rPr dirty="0"/>
              <a:t>(</a:t>
            </a:r>
            <a:r>
              <a:rPr lang="el-GR" dirty="0"/>
              <a:t>π.χ. το</a:t>
            </a:r>
            <a:r>
              <a:rPr dirty="0"/>
              <a:t> Tor). </a:t>
            </a:r>
            <a:r>
              <a:rPr lang="el-GR" dirty="0"/>
              <a:t>Μέσω της δυνατότητας ανωνυμίας τα δίκτυα αυτά παρέχουν ισχυρότερη δικτύωση, με αποτέλεσμα οι χρήστες να μπορούν να μοιράζονται πιο ανοικτά τις σεξουαλικές τους επιθυμίες. </a:t>
            </a:r>
          </a:p>
          <a:p>
            <a:r>
              <a:rPr lang="el-GR" dirty="0"/>
              <a:t>Ζωντανή μετάδοση σεξουαλικής κακοποίησης παιδιών. Διευκολύνεται μέσω της τεχνολογίας και τείνει να έχει κερδοσκοπικό χαρακτήρα. Αφορά κυρίως την κακοποίηση παιδιών στο εξωτερικό, ζωντανά μπροστά από μια κάμερα. </a:t>
            </a:r>
          </a:p>
          <a:p>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2" name="TRUE OR FALSE?"/>
          <p:cNvSpPr txBox="1">
            <a:spLocks noGrp="1"/>
          </p:cNvSpPr>
          <p:nvPr>
            <p:ph type="title"/>
          </p:nvPr>
        </p:nvSpPr>
        <p:spPr>
          <a:prstGeom prst="rect">
            <a:avLst/>
          </a:prstGeom>
        </p:spPr>
        <p:txBody>
          <a:bodyPr anchor="ctr"/>
          <a:lstStyle>
            <a:lvl1pPr algn="ctr"/>
          </a:lstStyle>
          <a:p>
            <a:r>
              <a:rPr lang="el-GR" dirty="0"/>
              <a:t>ΣΩΣΤΟ Ή ΛΑΘΟΣ</a:t>
            </a:r>
            <a:r>
              <a:rPr lang="en-US" dirty="0"/>
              <a:t>;</a:t>
            </a:r>
            <a:endParaRPr dirty="0"/>
          </a:p>
        </p:txBody>
      </p:sp>
      <p:sp>
        <p:nvSpPr>
          <p:cNvPr id="143" name="Last year 2.88 million accounts were registered globally across the most harmful child sexual abuse dark websites.…"/>
          <p:cNvSpPr txBox="1">
            <a:spLocks noGrp="1"/>
          </p:cNvSpPr>
          <p:nvPr>
            <p:ph type="body" idx="1"/>
          </p:nvPr>
        </p:nvSpPr>
        <p:spPr>
          <a:prstGeom prst="rect">
            <a:avLst/>
          </a:prstGeom>
        </p:spPr>
        <p:txBody>
          <a:bodyPr>
            <a:normAutofit fontScale="92500" lnSpcReduction="20000"/>
          </a:bodyPr>
          <a:lstStyle/>
          <a:p>
            <a:pPr marL="628650" indent="-628650" defTabSz="817244">
              <a:spcBef>
                <a:spcPts val="5800"/>
              </a:spcBef>
              <a:defRPr sz="4950">
                <a:solidFill>
                  <a:srgbClr val="000000"/>
                </a:solidFill>
              </a:defRPr>
            </a:pPr>
            <a:r>
              <a:rPr lang="el-GR" dirty="0"/>
              <a:t>Πέρυσι καταχωρήθηκαν στους πιο</a:t>
            </a:r>
            <a:r>
              <a:rPr lang="en-US" dirty="0"/>
              <a:t> </a:t>
            </a:r>
            <a:r>
              <a:rPr lang="el-GR" dirty="0"/>
              <a:t>επικίνδυνους, σκοτεινούς </a:t>
            </a:r>
            <a:r>
              <a:rPr lang="el-GR" dirty="0" err="1"/>
              <a:t>ιστότοπους</a:t>
            </a:r>
            <a:r>
              <a:rPr lang="el-GR" dirty="0"/>
              <a:t> παιδικής πορνογραφίας συνολικά 2,88 εκατομμύρια λογαριασμοί παγκοσμίως. </a:t>
            </a:r>
          </a:p>
          <a:p>
            <a:pPr marL="628650" indent="-628650" defTabSz="817244">
              <a:spcBef>
                <a:spcPts val="5800"/>
              </a:spcBef>
              <a:defRPr sz="4950">
                <a:solidFill>
                  <a:srgbClr val="000000"/>
                </a:solidFill>
              </a:defRPr>
            </a:pPr>
            <a:r>
              <a:rPr lang="el-GR" dirty="0"/>
              <a:t>Το 2021, το Ίδρυμα Παρακολούθησης του Διαδικτύου (Internet </a:t>
            </a:r>
            <a:r>
              <a:rPr lang="el-GR" dirty="0" err="1"/>
              <a:t>Watch</a:t>
            </a:r>
            <a:r>
              <a:rPr lang="el-GR" dirty="0"/>
              <a:t> </a:t>
            </a:r>
            <a:r>
              <a:rPr lang="el-GR" dirty="0" err="1"/>
              <a:t>Foundation</a:t>
            </a:r>
            <a:r>
              <a:rPr lang="el-GR" dirty="0"/>
              <a:t>/ IWF) ανέλαβε δράση κατά 160.398 διευθύνσεων URL που περιείχαν φωτογραφίες ή βίντεο «αυτοδημιούργητου» υλικού – σημειώνοντας αύξηση της τάξης του70% σε σχέση με τα προ της πανδημίας επίπεδα. Το 2019, ο αριθμός των διευθύνσεων URL που αφαιρέθηκαν ανήλθαν στα 38.424. </a:t>
            </a:r>
          </a:p>
          <a:p>
            <a:pPr marL="628650" indent="-628650" defTabSz="817244">
              <a:spcBef>
                <a:spcPts val="5800"/>
              </a:spcBef>
              <a:defRPr sz="4950">
                <a:solidFill>
                  <a:srgbClr val="000000"/>
                </a:solidFill>
              </a:defRPr>
            </a:pPr>
            <a:r>
              <a:rPr lang="el-GR" dirty="0"/>
              <a:t>Τα άτομα που διατρέχουν ιδιαίτερο κίνδυνο είναι τα νεαρά αγόρια. Πριν από 10 χρόνια τα νεαρά αγόρια αντιπροσώπευαν το 60% των παιδιών που εμφανίζονται σε παιδικό πορνογραφικό υλικό - το ποσοστό αυτό έχει πλέον αυξηθεί στο 97%. </a:t>
            </a:r>
          </a:p>
          <a:p>
            <a:pPr marL="628650" indent="-628650" defTabSz="817244">
              <a:spcBef>
                <a:spcPts val="5800"/>
              </a:spcBef>
              <a:defRPr sz="4950">
                <a:solidFill>
                  <a:srgbClr val="000000"/>
                </a:solidFill>
              </a:defRPr>
            </a:pPr>
            <a:r>
              <a:rPr lang="el-GR" dirty="0"/>
              <a:t>Οι αυτοδημιούργητες φωτογραφίες παιδιών ηλικίας 7-10 ετών αποτελούν τον πιο δημοφιλή τύπο παιδικής πορνογραφίας. </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5" name="TRUE OR FALSE ANSWERS"/>
          <p:cNvSpPr txBox="1">
            <a:spLocks noGrp="1"/>
          </p:cNvSpPr>
          <p:nvPr>
            <p:ph type="title"/>
          </p:nvPr>
        </p:nvSpPr>
        <p:spPr>
          <a:prstGeom prst="rect">
            <a:avLst/>
          </a:prstGeom>
        </p:spPr>
        <p:txBody>
          <a:bodyPr anchor="ctr"/>
          <a:lstStyle>
            <a:lvl1pPr algn="ctr"/>
          </a:lstStyle>
          <a:p>
            <a:r>
              <a:rPr lang="el-GR" dirty="0"/>
              <a:t>ΣΩΣΤΟ Ή ΛΑΘΟΣ</a:t>
            </a:r>
            <a:endParaRPr dirty="0"/>
          </a:p>
        </p:txBody>
      </p:sp>
      <p:sp>
        <p:nvSpPr>
          <p:cNvPr id="146" name="TRUE - Last year 2.88 million accounts were registered globally across the most harmful child sexual abuse dark websites.…"/>
          <p:cNvSpPr txBox="1">
            <a:spLocks noGrp="1"/>
          </p:cNvSpPr>
          <p:nvPr>
            <p:ph type="body" idx="1"/>
          </p:nvPr>
        </p:nvSpPr>
        <p:spPr>
          <a:prstGeom prst="rect">
            <a:avLst/>
          </a:prstGeom>
        </p:spPr>
        <p:txBody>
          <a:bodyPr>
            <a:normAutofit fontScale="92500" lnSpcReduction="20000"/>
          </a:bodyPr>
          <a:lstStyle/>
          <a:p>
            <a:pPr marL="603250" indent="-603250" defTabSz="784225">
              <a:spcBef>
                <a:spcPts val="5600"/>
              </a:spcBef>
              <a:defRPr sz="4750">
                <a:solidFill>
                  <a:srgbClr val="000000"/>
                </a:solidFill>
              </a:defRPr>
            </a:pPr>
            <a:r>
              <a:rPr lang="el-GR" b="1" dirty="0">
                <a:latin typeface="Helvetica Neue"/>
                <a:sym typeface="Helvetica Neue"/>
              </a:rPr>
              <a:t>ΣΩΣΤΟ</a:t>
            </a:r>
            <a:r>
              <a:rPr dirty="0"/>
              <a:t> - </a:t>
            </a:r>
            <a:r>
              <a:rPr lang="el-GR" dirty="0"/>
              <a:t>Πέρυσι καταχωρήθηκαν στους πιο</a:t>
            </a:r>
            <a:r>
              <a:rPr lang="en-US" dirty="0"/>
              <a:t> </a:t>
            </a:r>
            <a:r>
              <a:rPr lang="el-GR" dirty="0"/>
              <a:t>επικίνδυνους, σκοτεινούς </a:t>
            </a:r>
            <a:r>
              <a:rPr lang="el-GR" dirty="0" err="1"/>
              <a:t>ιστότοπους</a:t>
            </a:r>
            <a:r>
              <a:rPr lang="el-GR" dirty="0"/>
              <a:t> σεξουαλικής κακοποίησης παιδιών συνολικά 2,88 εκατομμύρια λογαριασμοί παγκοσμίως. </a:t>
            </a:r>
            <a:endParaRPr dirty="0"/>
          </a:p>
          <a:p>
            <a:pPr marL="603250" indent="-603250" defTabSz="784225">
              <a:spcBef>
                <a:spcPts val="5600"/>
              </a:spcBef>
              <a:defRPr sz="4750">
                <a:solidFill>
                  <a:srgbClr val="000000"/>
                </a:solidFill>
              </a:defRPr>
            </a:pPr>
            <a:r>
              <a:rPr lang="el-GR" b="1" dirty="0">
                <a:latin typeface="Helvetica Neue"/>
                <a:ea typeface="Helvetica Neue"/>
                <a:cs typeface="Helvetica Neue"/>
                <a:sym typeface="Helvetica Neue"/>
              </a:rPr>
              <a:t>ΛΑΘΟΣ</a:t>
            </a:r>
            <a:r>
              <a:rPr b="1" dirty="0">
                <a:latin typeface="Helvetica Neue"/>
                <a:ea typeface="Helvetica Neue"/>
                <a:cs typeface="Helvetica Neue"/>
                <a:sym typeface="Helvetica Neue"/>
              </a:rPr>
              <a:t> </a:t>
            </a:r>
            <a:r>
              <a:rPr dirty="0"/>
              <a:t>- </a:t>
            </a:r>
            <a:r>
              <a:rPr lang="el-GR" dirty="0"/>
              <a:t>Το 2021, το Ίδρυμα Παρακολούθησης του Διαδικτύου (Internet </a:t>
            </a:r>
            <a:r>
              <a:rPr lang="el-GR" dirty="0" err="1"/>
              <a:t>Watch</a:t>
            </a:r>
            <a:r>
              <a:rPr lang="el-GR" dirty="0"/>
              <a:t> </a:t>
            </a:r>
            <a:r>
              <a:rPr lang="el-GR" dirty="0" err="1"/>
              <a:t>Foundation</a:t>
            </a:r>
            <a:r>
              <a:rPr lang="el-GR" dirty="0"/>
              <a:t>/ IWF) ανέλαβε δράση κατά 160.398 διευθύνσεων URL που περιείχαν φωτογραφίες ή βίντεο «αυτοδημιούργητου» υλικού – σημειώνοντας αύξηση της τάξης του 70% σε σχέση με τα προ της πανδημίας επίπεδα. Το 2019, ο αριθμός των διευθύνσεων URL που αφαιρέθηκαν ανήλθαν στα 38.424. </a:t>
            </a:r>
          </a:p>
          <a:p>
            <a:pPr marL="603250" indent="-603250" defTabSz="784225">
              <a:spcBef>
                <a:spcPts val="5600"/>
              </a:spcBef>
              <a:defRPr sz="4750">
                <a:solidFill>
                  <a:srgbClr val="000000"/>
                </a:solidFill>
              </a:defRPr>
            </a:pPr>
            <a:r>
              <a:rPr lang="el-GR" b="1" dirty="0">
                <a:latin typeface="Helvetica Neue"/>
                <a:sym typeface="Helvetica Neue"/>
              </a:rPr>
              <a:t>ΛΑΘΟΣ</a:t>
            </a:r>
            <a:r>
              <a:rPr dirty="0"/>
              <a:t> - </a:t>
            </a:r>
            <a:r>
              <a:rPr lang="el-GR" dirty="0"/>
              <a:t> Τα άτομα που διατρέχουν ιδιαίτερο κίνδυνο είναι τα νεαρά αγόρια. Πριν από 10 χρόνια τα νεαρά αγόρια αντιπροσώπευαν το 60% των παιδιών που εμφανίζονται σε παιδικό πορνογραφικό υλικό- το ποσοστό αυτό έχει πλέον αυξηθεί στο 97%. </a:t>
            </a:r>
          </a:p>
          <a:p>
            <a:pPr marL="603250" indent="-603250" defTabSz="784225">
              <a:spcBef>
                <a:spcPts val="5600"/>
              </a:spcBef>
              <a:defRPr sz="4750">
                <a:solidFill>
                  <a:srgbClr val="000000"/>
                </a:solidFill>
              </a:defRPr>
            </a:pPr>
            <a:r>
              <a:rPr lang="el-GR" b="1" dirty="0">
                <a:latin typeface="Helvetica Neue"/>
                <a:ea typeface="Helvetica Neue"/>
                <a:cs typeface="Helvetica Neue"/>
                <a:sym typeface="Helvetica Neue"/>
              </a:rPr>
              <a:t>ΣΩΣΤΟ </a:t>
            </a:r>
            <a:r>
              <a:rPr lang="el-GR" dirty="0"/>
              <a:t>- Οι αυτοδημιούργητες φωτογραφίες παιδιών ηλικίας 7-10 ετών αποτελούν τον πιο δημοφιλή τύπο παιδικής πορνογραφίας. </a:t>
            </a:r>
          </a:p>
          <a:p>
            <a:pPr marL="0" indent="0" defTabSz="784225">
              <a:spcBef>
                <a:spcPts val="5600"/>
              </a:spcBef>
              <a:buNone/>
              <a:defRPr sz="4750">
                <a:solidFill>
                  <a:srgbClr val="000000"/>
                </a:solidFill>
              </a:defRPr>
            </a:pPr>
            <a:endParaRPr lang="el-G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bridge over river with city buildings in the background" descr="bridge over river with city buildings in the background"/>
          <p:cNvPicPr>
            <a:picLocks noGrp="1" noChangeAspect="1"/>
          </p:cNvPicPr>
          <p:nvPr>
            <p:ph type="pic" idx="21"/>
          </p:nvPr>
        </p:nvPicPr>
        <p:blipFill>
          <a:blip r:embed="rId2"/>
          <a:srcRect l="4816" r="4816"/>
          <a:stretch>
            <a:fillRect/>
          </a:stretch>
        </p:blipFill>
        <p:spPr>
          <a:xfrm>
            <a:off x="16014700" y="6499234"/>
            <a:ext cx="7569200" cy="5346701"/>
          </a:xfrm>
          <a:prstGeom prst="rect">
            <a:avLst/>
          </a:prstGeom>
        </p:spPr>
      </p:pic>
      <p:pic>
        <p:nvPicPr>
          <p:cNvPr id="149" name="row of blue gondolas with Venice in the background" descr="row of blue gondolas with Venice in the background"/>
          <p:cNvPicPr>
            <a:picLocks noGrp="1" noChangeAspect="1"/>
          </p:cNvPicPr>
          <p:nvPr>
            <p:ph type="pic" idx="22"/>
          </p:nvPr>
        </p:nvPicPr>
        <p:blipFill>
          <a:blip r:embed="rId3"/>
          <a:srcRect t="14033" b="14033"/>
          <a:stretch>
            <a:fillRect/>
          </a:stretch>
        </p:blipFill>
        <p:spPr>
          <a:xfrm>
            <a:off x="16014700" y="709206"/>
            <a:ext cx="7569200" cy="5346701"/>
          </a:xfrm>
          <a:prstGeom prst="rect">
            <a:avLst/>
          </a:prstGeom>
        </p:spPr>
      </p:pic>
      <p:pic>
        <p:nvPicPr>
          <p:cNvPr id="150" name="aerial view of an old city in Italy" descr="aerial view of an old city in Italy"/>
          <p:cNvPicPr>
            <a:picLocks noGrp="1" noChangeAspect="1"/>
          </p:cNvPicPr>
          <p:nvPr>
            <p:ph type="pic" idx="23"/>
          </p:nvPr>
        </p:nvPicPr>
        <p:blipFill>
          <a:blip r:embed="rId4"/>
          <a:srcRect t="3641" b="3641"/>
          <a:stretch>
            <a:fillRect/>
          </a:stretch>
        </p:blipFill>
        <p:spPr>
          <a:xfrm>
            <a:off x="977900" y="713695"/>
            <a:ext cx="14579600" cy="11137901"/>
          </a:xfrm>
          <a:prstGeom prst="rect">
            <a:avLst/>
          </a:prstGeom>
        </p:spPr>
      </p:pic>
      <p:sp>
        <p:nvSpPr>
          <p:cNvPr id="151" name="MEME LAYOUT EXAMPLES"/>
          <p:cNvSpPr txBox="1">
            <a:spLocks noGrp="1"/>
          </p:cNvSpPr>
          <p:nvPr>
            <p:ph type="body" sz="quarter" idx="1"/>
          </p:nvPr>
        </p:nvSpPr>
        <p:spPr>
          <a:xfrm>
            <a:off x="1029178" y="11477804"/>
            <a:ext cx="14579601" cy="1320801"/>
          </a:xfrm>
          <a:prstGeom prst="rect">
            <a:avLst/>
          </a:prstGeom>
        </p:spPr>
        <p:txBody>
          <a:bodyPr anchor="ctr"/>
          <a:lstStyle>
            <a:lvl1pPr algn="ctr">
              <a:defRPr>
                <a:solidFill>
                  <a:srgbClr val="000000"/>
                </a:solidFill>
              </a:defRPr>
            </a:lvl1pPr>
          </a:lstStyle>
          <a:p>
            <a:r>
              <a:rPr lang="el-GR" dirty="0"/>
              <a:t>ΠΑΡΑΔΕΙΓΜΑΤΑ ΣΧΕΔΙΩΝ ΜΕΜΕ</a:t>
            </a:r>
            <a:r>
              <a:rPr lang="en-US" dirty="0"/>
              <a:t>S</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53" name="MEME EXERCISE - TO BE MADE ON POWERPOINT/CANVA"/>
          <p:cNvSpPr txBox="1">
            <a:spLocks noGrp="1"/>
          </p:cNvSpPr>
          <p:nvPr>
            <p:ph type="title"/>
          </p:nvPr>
        </p:nvSpPr>
        <p:spPr>
          <a:prstGeom prst="rect">
            <a:avLst/>
          </a:prstGeom>
        </p:spPr>
        <p:txBody>
          <a:bodyPr anchor="ctr"/>
          <a:lstStyle>
            <a:lvl1pPr algn="ctr"/>
          </a:lstStyle>
          <a:p>
            <a:r>
              <a:rPr lang="el-GR" dirty="0"/>
              <a:t>ΆΣΚΗΣΗ ΜΕ </a:t>
            </a:r>
            <a:r>
              <a:rPr dirty="0"/>
              <a:t>MEME</a:t>
            </a:r>
            <a:r>
              <a:rPr lang="en-US" dirty="0"/>
              <a:t>S</a:t>
            </a:r>
            <a:r>
              <a:rPr dirty="0"/>
              <a:t> </a:t>
            </a:r>
            <a:r>
              <a:rPr lang="el-GR" dirty="0"/>
              <a:t>–</a:t>
            </a:r>
            <a:r>
              <a:rPr dirty="0"/>
              <a:t> </a:t>
            </a:r>
            <a:r>
              <a:rPr lang="el-GR" dirty="0"/>
              <a:t>ΝΑ ΓΙΝΕΙ ΣΤΟ </a:t>
            </a:r>
            <a:r>
              <a:rPr dirty="0"/>
              <a:t>POWERPOINT/CANVA</a:t>
            </a:r>
          </a:p>
        </p:txBody>
      </p:sp>
      <p:sp>
        <p:nvSpPr>
          <p:cNvPr id="154" name="In national countries create 3 meme’s looking at any of the following (aimed at young people):…"/>
          <p:cNvSpPr txBox="1">
            <a:spLocks noGrp="1"/>
          </p:cNvSpPr>
          <p:nvPr>
            <p:ph type="body" idx="1"/>
          </p:nvPr>
        </p:nvSpPr>
        <p:spPr>
          <a:prstGeom prst="rect">
            <a:avLst/>
          </a:prstGeom>
        </p:spPr>
        <p:txBody>
          <a:bodyPr/>
          <a:lstStyle/>
          <a:p>
            <a:pPr>
              <a:defRPr>
                <a:solidFill>
                  <a:srgbClr val="000000"/>
                </a:solidFill>
              </a:defRPr>
            </a:pPr>
            <a:r>
              <a:rPr lang="el-GR" dirty="0"/>
              <a:t>Δημιουργήστε εντός του πλαισίου της χώρας σας 3 </a:t>
            </a:r>
            <a:r>
              <a:rPr lang="en-US" dirty="0"/>
              <a:t>memes </a:t>
            </a:r>
            <a:r>
              <a:rPr lang="el-GR" dirty="0"/>
              <a:t>(που απευθύνονται σε νεαρά άτομα) στα πιο κάτω θέματα</a:t>
            </a:r>
            <a:r>
              <a:rPr dirty="0"/>
              <a:t>: </a:t>
            </a:r>
          </a:p>
          <a:p>
            <a:pPr lvl="3">
              <a:defRPr>
                <a:solidFill>
                  <a:srgbClr val="000000"/>
                </a:solidFill>
              </a:defRPr>
            </a:pPr>
            <a:r>
              <a:rPr lang="el-GR" dirty="0"/>
              <a:t>Ευαισθητοποίηση του κοινού για τη σεξουαλική κακοποίηση παιδιών</a:t>
            </a:r>
            <a:endParaRPr dirty="0"/>
          </a:p>
          <a:p>
            <a:pPr lvl="3">
              <a:defRPr>
                <a:solidFill>
                  <a:srgbClr val="000000"/>
                </a:solidFill>
              </a:defRPr>
            </a:pPr>
            <a:r>
              <a:rPr lang="el-GR" dirty="0"/>
              <a:t>Ευαισθητοποίηση του κοινού για τη διαδικτυακή κακοποίηση παιδιών.</a:t>
            </a:r>
            <a:endParaRPr dirty="0"/>
          </a:p>
          <a:p>
            <a:pPr lvl="3">
              <a:defRPr>
                <a:solidFill>
                  <a:srgbClr val="000000"/>
                </a:solidFill>
              </a:defRPr>
            </a:pPr>
            <a:r>
              <a:rPr lang="en-US" dirty="0"/>
              <a:t>T</a:t>
            </a:r>
            <a:r>
              <a:rPr lang="el-GR" dirty="0"/>
              <a:t>ι είδους υποστήριξη παρέχεται στη χώρα σας –</a:t>
            </a:r>
            <a:r>
              <a:rPr dirty="0"/>
              <a:t> </a:t>
            </a:r>
            <a:r>
              <a:rPr lang="el-GR" dirty="0"/>
              <a:t>θα μπορούσατε να αναφερθείτε σε έναν συγκεκριμένο οργανισμό. </a:t>
            </a:r>
            <a:endParaRPr dirty="0"/>
          </a:p>
          <a:p>
            <a:pPr lvl="3">
              <a:defRPr>
                <a:solidFill>
                  <a:srgbClr val="000000"/>
                </a:solidFill>
              </a:defRPr>
            </a:pPr>
            <a:r>
              <a:rPr lang="el-GR" dirty="0"/>
              <a:t>Ποια είναι τα σημάδια της διαδικτυακής κακοποίησης παιδιών. </a:t>
            </a:r>
            <a:endParaRPr dirty="0"/>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634</Words>
  <Application>Microsoft Office PowerPoint</Application>
  <PresentationFormat>Custom</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Helvetica</vt:lpstr>
      <vt:lpstr>Helvetica Neue</vt:lpstr>
      <vt:lpstr>Helvetica Neue Light</vt:lpstr>
      <vt:lpstr>Helvetica Neue Medium</vt:lpstr>
      <vt:lpstr>ModernPortfolio</vt:lpstr>
      <vt:lpstr>ΣΕΞΟΥΑΛΙΚΗ ΕΚΜΕΤΑΛΛΕΥΣΗ ΠΑΙΔΙΩΝ ΣΤΟ ΔΙΑΔΙΚΥΤΟ</vt:lpstr>
      <vt:lpstr>ΤΙ ΜΟΡΦΕΣ ΜΠΟΡΕΙ ΝΑ ΠΑΡΕΙ Η ΣΕΞΟΥΑΛΙΚΗ ΕΚΜΕΤΑΛΛΕΥΣΗ ΠΑΙΔΙΩΝ;</vt:lpstr>
      <vt:lpstr>ΕΠΕΞΗΓΗΣΗ ΟΡΙΣΜΩΝ</vt:lpstr>
      <vt:lpstr>ΚΥΡΙΕΣ ΑΠΕΙΛΕΣ ΣΤΗ ΣΕΞΟΥΑΛΙΚΗ ΕΚΜΕΤΑΛΛΕΥΣΗ ΠΑΙΔΙΩΝ ΣΤΟ ΔΙΑΔΙΚΤΥΟ</vt:lpstr>
      <vt:lpstr>ΣΩΣΤΟ Ή ΛΑΘΟΣ;</vt:lpstr>
      <vt:lpstr>ΣΩΣΤΟ Ή ΛΑΘΟΣ</vt:lpstr>
      <vt:lpstr>PowerPoint Presentation</vt:lpstr>
      <vt:lpstr>ΆΣΚΗΣΗ ΜΕ MEMES – ΝΑ ΓΙΝΕΙ ΣΤΟ POWERPOINT/CANVA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ΣΕΞΟΥΑΛΙΚΗ ΕΚΜΕΤΑΛΛΕΥΣΗ ΠΑΙΔΙΩΝ ΣΤΟ ΔΙΑΔΙΚΥΤΟ</dc:title>
  <cp:lastModifiedBy>Nikolas Ioannou</cp:lastModifiedBy>
  <cp:revision>1</cp:revision>
  <dcterms:modified xsi:type="dcterms:W3CDTF">2022-10-13T07:51:22Z</dcterms:modified>
</cp:coreProperties>
</file>