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notesMasterIdLst>
    <p:notesMasterId r:id="rId17"/>
  </p:notesMasterIdLst>
  <p:sldIdLst>
    <p:sldId id="258" r:id="rId2"/>
    <p:sldId id="259" r:id="rId3"/>
    <p:sldId id="260" r:id="rId4"/>
    <p:sldId id="266" r:id="rId5"/>
    <p:sldId id="261" r:id="rId6"/>
    <p:sldId id="262" r:id="rId7"/>
    <p:sldId id="263" r:id="rId8"/>
    <p:sldId id="264" r:id="rId9"/>
    <p:sldId id="265" r:id="rId10"/>
    <p:sldId id="267" r:id="rId11"/>
    <p:sldId id="268" r:id="rId12"/>
    <p:sldId id="269" r:id="rId13"/>
    <p:sldId id="270" r:id="rId14"/>
    <p:sldId id="271" r:id="rId15"/>
    <p:sldId id="273"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EAD7C-4F47-42BC-A5C3-6D54274A84DD}" type="datetimeFigureOut">
              <a:rPr lang="en-GB" smtClean="0"/>
              <a:t>22/12/2022</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908A1-27C8-4AA4-8C39-EE317D9A46B8}" type="slidenum">
              <a:rPr lang="en-GB" smtClean="0"/>
              <a:t>‹N°›</a:t>
            </a:fld>
            <a:endParaRPr lang="en-GB"/>
          </a:p>
        </p:txBody>
      </p:sp>
    </p:spTree>
    <p:extLst>
      <p:ext uri="{BB962C8B-B14F-4D97-AF65-F5344CB8AC3E}">
        <p14:creationId xmlns:p14="http://schemas.microsoft.com/office/powerpoint/2010/main" val="184705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0EC908A1-27C8-4AA4-8C39-EE317D9A46B8}" type="slidenum">
              <a:rPr lang="en-GB" smtClean="0"/>
              <a:t>13</a:t>
            </a:fld>
            <a:endParaRPr lang="en-GB"/>
          </a:p>
        </p:txBody>
      </p:sp>
    </p:spTree>
    <p:extLst>
      <p:ext uri="{BB962C8B-B14F-4D97-AF65-F5344CB8AC3E}">
        <p14:creationId xmlns:p14="http://schemas.microsoft.com/office/powerpoint/2010/main" val="158356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FFF99F-B13C-76D4-8600-FE51680302C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5FDB4D69-1C15-F82F-70FA-E5A3060113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E8A0C6CC-D9E2-76BC-D866-3212BB9C126A}"/>
              </a:ext>
            </a:extLst>
          </p:cNvPr>
          <p:cNvSpPr>
            <a:spLocks noGrp="1"/>
          </p:cNvSpPr>
          <p:nvPr>
            <p:ph type="dt" sz="half" idx="10"/>
          </p:nvPr>
        </p:nvSpPr>
        <p:spPr/>
        <p:txBody>
          <a:bodyPr/>
          <a:lstStyle/>
          <a:p>
            <a:fld id="{2DB0BA70-4BA3-493A-813E-C56C05F87A7B}" type="datetimeFigureOut">
              <a:rPr lang="en-GB" smtClean="0"/>
              <a:t>22/12/2022</a:t>
            </a:fld>
            <a:endParaRPr lang="en-GB"/>
          </a:p>
        </p:txBody>
      </p:sp>
      <p:sp>
        <p:nvSpPr>
          <p:cNvPr id="5" name="Espace réservé du pied de page 4">
            <a:extLst>
              <a:ext uri="{FF2B5EF4-FFF2-40B4-BE49-F238E27FC236}">
                <a16:creationId xmlns:a16="http://schemas.microsoft.com/office/drawing/2014/main" id="{2D41F111-04C7-F58D-B13B-E764A8276B10}"/>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DEE9CF71-B4D2-2E80-3D8B-394249CB23F7}"/>
              </a:ext>
            </a:extLst>
          </p:cNvPr>
          <p:cNvSpPr>
            <a:spLocks noGrp="1"/>
          </p:cNvSpPr>
          <p:nvPr>
            <p:ph type="sldNum" sz="quarter" idx="12"/>
          </p:nvPr>
        </p:nvSpPr>
        <p:spPr/>
        <p:txBody>
          <a:bodyPr/>
          <a:lstStyle/>
          <a:p>
            <a:fld id="{47616673-BDB9-46F6-89CF-548AB504BAA3}" type="slidenum">
              <a:rPr lang="en-GB" smtClean="0"/>
              <a:t>‹N°›</a:t>
            </a:fld>
            <a:endParaRPr lang="en-GB"/>
          </a:p>
        </p:txBody>
      </p:sp>
    </p:spTree>
    <p:extLst>
      <p:ext uri="{BB962C8B-B14F-4D97-AF65-F5344CB8AC3E}">
        <p14:creationId xmlns:p14="http://schemas.microsoft.com/office/powerpoint/2010/main" val="1812455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1A4B7-D8AB-2017-A4A2-BF42ECA4DE57}"/>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EC8A7698-37FC-17CA-B9F5-F06912E7F64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52357C8C-01B5-6F75-7586-79CA8745C3A4}"/>
              </a:ext>
            </a:extLst>
          </p:cNvPr>
          <p:cNvSpPr>
            <a:spLocks noGrp="1"/>
          </p:cNvSpPr>
          <p:nvPr>
            <p:ph type="dt" sz="half" idx="10"/>
          </p:nvPr>
        </p:nvSpPr>
        <p:spPr/>
        <p:txBody>
          <a:bodyPr/>
          <a:lstStyle/>
          <a:p>
            <a:fld id="{2DB0BA70-4BA3-493A-813E-C56C05F87A7B}" type="datetimeFigureOut">
              <a:rPr lang="en-GB" smtClean="0"/>
              <a:t>22/12/2022</a:t>
            </a:fld>
            <a:endParaRPr lang="en-GB"/>
          </a:p>
        </p:txBody>
      </p:sp>
      <p:sp>
        <p:nvSpPr>
          <p:cNvPr id="5" name="Espace réservé du pied de page 4">
            <a:extLst>
              <a:ext uri="{FF2B5EF4-FFF2-40B4-BE49-F238E27FC236}">
                <a16:creationId xmlns:a16="http://schemas.microsoft.com/office/drawing/2014/main" id="{9D6E852C-F091-D315-6456-2F075E0B1A77}"/>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7A5624AC-9256-997D-105D-7FC7AA4933DA}"/>
              </a:ext>
            </a:extLst>
          </p:cNvPr>
          <p:cNvSpPr>
            <a:spLocks noGrp="1"/>
          </p:cNvSpPr>
          <p:nvPr>
            <p:ph type="sldNum" sz="quarter" idx="12"/>
          </p:nvPr>
        </p:nvSpPr>
        <p:spPr/>
        <p:txBody>
          <a:bodyPr/>
          <a:lstStyle/>
          <a:p>
            <a:fld id="{47616673-BDB9-46F6-89CF-548AB504BAA3}" type="slidenum">
              <a:rPr lang="en-GB" smtClean="0"/>
              <a:t>‹N°›</a:t>
            </a:fld>
            <a:endParaRPr lang="en-GB"/>
          </a:p>
        </p:txBody>
      </p:sp>
    </p:spTree>
    <p:extLst>
      <p:ext uri="{BB962C8B-B14F-4D97-AF65-F5344CB8AC3E}">
        <p14:creationId xmlns:p14="http://schemas.microsoft.com/office/powerpoint/2010/main" val="61456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FAB047A-0C6A-E212-D653-1C18B2AAD292}"/>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C2EC288A-E448-8DFA-899E-CE4BBCADF0A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7FCA2046-E9EE-EB66-C676-46C178D701B1}"/>
              </a:ext>
            </a:extLst>
          </p:cNvPr>
          <p:cNvSpPr>
            <a:spLocks noGrp="1"/>
          </p:cNvSpPr>
          <p:nvPr>
            <p:ph type="dt" sz="half" idx="10"/>
          </p:nvPr>
        </p:nvSpPr>
        <p:spPr/>
        <p:txBody>
          <a:bodyPr/>
          <a:lstStyle/>
          <a:p>
            <a:fld id="{2DB0BA70-4BA3-493A-813E-C56C05F87A7B}" type="datetimeFigureOut">
              <a:rPr lang="en-GB" smtClean="0"/>
              <a:t>22/12/2022</a:t>
            </a:fld>
            <a:endParaRPr lang="en-GB"/>
          </a:p>
        </p:txBody>
      </p:sp>
      <p:sp>
        <p:nvSpPr>
          <p:cNvPr id="5" name="Espace réservé du pied de page 4">
            <a:extLst>
              <a:ext uri="{FF2B5EF4-FFF2-40B4-BE49-F238E27FC236}">
                <a16:creationId xmlns:a16="http://schemas.microsoft.com/office/drawing/2014/main" id="{C2D97F05-2EE3-5F2B-9E91-2EA9FA983B56}"/>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7A9533C5-AF65-998D-912E-4AFE98E80321}"/>
              </a:ext>
            </a:extLst>
          </p:cNvPr>
          <p:cNvSpPr>
            <a:spLocks noGrp="1"/>
          </p:cNvSpPr>
          <p:nvPr>
            <p:ph type="sldNum" sz="quarter" idx="12"/>
          </p:nvPr>
        </p:nvSpPr>
        <p:spPr/>
        <p:txBody>
          <a:bodyPr/>
          <a:lstStyle/>
          <a:p>
            <a:fld id="{47616673-BDB9-46F6-89CF-548AB504BAA3}" type="slidenum">
              <a:rPr lang="en-GB" smtClean="0"/>
              <a:t>‹N°›</a:t>
            </a:fld>
            <a:endParaRPr lang="en-GB"/>
          </a:p>
        </p:txBody>
      </p:sp>
    </p:spTree>
    <p:extLst>
      <p:ext uri="{BB962C8B-B14F-4D97-AF65-F5344CB8AC3E}">
        <p14:creationId xmlns:p14="http://schemas.microsoft.com/office/powerpoint/2010/main" val="176592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853D6C-7DA2-BDC0-B87F-FBBAE53839E7}"/>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C82A83DA-17D6-7712-A9D6-7B1540201F1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BE0172DB-A90E-56F6-1498-491D9266733C}"/>
              </a:ext>
            </a:extLst>
          </p:cNvPr>
          <p:cNvSpPr>
            <a:spLocks noGrp="1"/>
          </p:cNvSpPr>
          <p:nvPr>
            <p:ph type="dt" sz="half" idx="10"/>
          </p:nvPr>
        </p:nvSpPr>
        <p:spPr/>
        <p:txBody>
          <a:bodyPr/>
          <a:lstStyle/>
          <a:p>
            <a:fld id="{2DB0BA70-4BA3-493A-813E-C56C05F87A7B}" type="datetimeFigureOut">
              <a:rPr lang="en-GB" smtClean="0"/>
              <a:t>22/12/2022</a:t>
            </a:fld>
            <a:endParaRPr lang="en-GB"/>
          </a:p>
        </p:txBody>
      </p:sp>
      <p:sp>
        <p:nvSpPr>
          <p:cNvPr id="5" name="Espace réservé du pied de page 4">
            <a:extLst>
              <a:ext uri="{FF2B5EF4-FFF2-40B4-BE49-F238E27FC236}">
                <a16:creationId xmlns:a16="http://schemas.microsoft.com/office/drawing/2014/main" id="{B43EDDB2-25F0-6789-6438-BC5AFA8D5021}"/>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684C73F8-6C33-A94F-43CF-5D4628FA6079}"/>
              </a:ext>
            </a:extLst>
          </p:cNvPr>
          <p:cNvSpPr>
            <a:spLocks noGrp="1"/>
          </p:cNvSpPr>
          <p:nvPr>
            <p:ph type="sldNum" sz="quarter" idx="12"/>
          </p:nvPr>
        </p:nvSpPr>
        <p:spPr/>
        <p:txBody>
          <a:bodyPr/>
          <a:lstStyle/>
          <a:p>
            <a:fld id="{47616673-BDB9-46F6-89CF-548AB504BAA3}" type="slidenum">
              <a:rPr lang="en-GB" smtClean="0"/>
              <a:t>‹N°›</a:t>
            </a:fld>
            <a:endParaRPr lang="en-GB"/>
          </a:p>
        </p:txBody>
      </p:sp>
    </p:spTree>
    <p:extLst>
      <p:ext uri="{BB962C8B-B14F-4D97-AF65-F5344CB8AC3E}">
        <p14:creationId xmlns:p14="http://schemas.microsoft.com/office/powerpoint/2010/main" val="35990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B0638-75DA-3CA7-A474-600B4B9ABE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7486BEDF-F373-CD8C-746B-E8FB989E84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8946653-73E3-098C-9A14-8C9448A11B47}"/>
              </a:ext>
            </a:extLst>
          </p:cNvPr>
          <p:cNvSpPr>
            <a:spLocks noGrp="1"/>
          </p:cNvSpPr>
          <p:nvPr>
            <p:ph type="dt" sz="half" idx="10"/>
          </p:nvPr>
        </p:nvSpPr>
        <p:spPr/>
        <p:txBody>
          <a:bodyPr/>
          <a:lstStyle/>
          <a:p>
            <a:fld id="{2DB0BA70-4BA3-493A-813E-C56C05F87A7B}" type="datetimeFigureOut">
              <a:rPr lang="en-GB" smtClean="0"/>
              <a:t>22/12/2022</a:t>
            </a:fld>
            <a:endParaRPr lang="en-GB"/>
          </a:p>
        </p:txBody>
      </p:sp>
      <p:sp>
        <p:nvSpPr>
          <p:cNvPr id="5" name="Espace réservé du pied de page 4">
            <a:extLst>
              <a:ext uri="{FF2B5EF4-FFF2-40B4-BE49-F238E27FC236}">
                <a16:creationId xmlns:a16="http://schemas.microsoft.com/office/drawing/2014/main" id="{031DE904-2C07-3DF7-05B9-A2FEC8CA4E0C}"/>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9C71D905-88A6-83F7-7372-51BCDE221C82}"/>
              </a:ext>
            </a:extLst>
          </p:cNvPr>
          <p:cNvSpPr>
            <a:spLocks noGrp="1"/>
          </p:cNvSpPr>
          <p:nvPr>
            <p:ph type="sldNum" sz="quarter" idx="12"/>
          </p:nvPr>
        </p:nvSpPr>
        <p:spPr/>
        <p:txBody>
          <a:bodyPr/>
          <a:lstStyle/>
          <a:p>
            <a:fld id="{47616673-BDB9-46F6-89CF-548AB504BAA3}" type="slidenum">
              <a:rPr lang="en-GB" smtClean="0"/>
              <a:t>‹N°›</a:t>
            </a:fld>
            <a:endParaRPr lang="en-GB"/>
          </a:p>
        </p:txBody>
      </p:sp>
    </p:spTree>
    <p:extLst>
      <p:ext uri="{BB962C8B-B14F-4D97-AF65-F5344CB8AC3E}">
        <p14:creationId xmlns:p14="http://schemas.microsoft.com/office/powerpoint/2010/main" val="2206427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79F228-9530-624F-4A22-2B04275C0C2A}"/>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1DB39B90-8CE9-25CE-24F0-11CB20504A2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FBBB3FC2-DBF7-3EF1-7DD4-4A1833F807E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D38F9537-4088-09C4-07DE-6AACF6CF5984}"/>
              </a:ext>
            </a:extLst>
          </p:cNvPr>
          <p:cNvSpPr>
            <a:spLocks noGrp="1"/>
          </p:cNvSpPr>
          <p:nvPr>
            <p:ph type="dt" sz="half" idx="10"/>
          </p:nvPr>
        </p:nvSpPr>
        <p:spPr/>
        <p:txBody>
          <a:bodyPr/>
          <a:lstStyle/>
          <a:p>
            <a:fld id="{2DB0BA70-4BA3-493A-813E-C56C05F87A7B}" type="datetimeFigureOut">
              <a:rPr lang="en-GB" smtClean="0"/>
              <a:t>22/12/2022</a:t>
            </a:fld>
            <a:endParaRPr lang="en-GB"/>
          </a:p>
        </p:txBody>
      </p:sp>
      <p:sp>
        <p:nvSpPr>
          <p:cNvPr id="6" name="Espace réservé du pied de page 5">
            <a:extLst>
              <a:ext uri="{FF2B5EF4-FFF2-40B4-BE49-F238E27FC236}">
                <a16:creationId xmlns:a16="http://schemas.microsoft.com/office/drawing/2014/main" id="{17EEA1E7-0038-8DEC-74A6-2E243168E9CA}"/>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8A6635C2-97A6-3508-E84D-E86ED6DA66FC}"/>
              </a:ext>
            </a:extLst>
          </p:cNvPr>
          <p:cNvSpPr>
            <a:spLocks noGrp="1"/>
          </p:cNvSpPr>
          <p:nvPr>
            <p:ph type="sldNum" sz="quarter" idx="12"/>
          </p:nvPr>
        </p:nvSpPr>
        <p:spPr/>
        <p:txBody>
          <a:bodyPr/>
          <a:lstStyle/>
          <a:p>
            <a:fld id="{47616673-BDB9-46F6-89CF-548AB504BAA3}" type="slidenum">
              <a:rPr lang="en-GB" smtClean="0"/>
              <a:t>‹N°›</a:t>
            </a:fld>
            <a:endParaRPr lang="en-GB"/>
          </a:p>
        </p:txBody>
      </p:sp>
    </p:spTree>
    <p:extLst>
      <p:ext uri="{BB962C8B-B14F-4D97-AF65-F5344CB8AC3E}">
        <p14:creationId xmlns:p14="http://schemas.microsoft.com/office/powerpoint/2010/main" val="12088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773621-D09A-EF88-6E91-40AFE0886576}"/>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396A2F80-AC19-6B70-1D9E-A909C7894A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EA7E2AB-C9E0-85DF-13BC-4E6FBCAECA8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BF7F4F2C-DA36-06D4-4102-E616424CD2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D8C8A50-FDB7-A2D4-142D-EA73CBC6FFE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40862BAB-46E7-C36A-C7E8-C7DBC41C6334}"/>
              </a:ext>
            </a:extLst>
          </p:cNvPr>
          <p:cNvSpPr>
            <a:spLocks noGrp="1"/>
          </p:cNvSpPr>
          <p:nvPr>
            <p:ph type="dt" sz="half" idx="10"/>
          </p:nvPr>
        </p:nvSpPr>
        <p:spPr/>
        <p:txBody>
          <a:bodyPr/>
          <a:lstStyle/>
          <a:p>
            <a:fld id="{2DB0BA70-4BA3-493A-813E-C56C05F87A7B}" type="datetimeFigureOut">
              <a:rPr lang="en-GB" smtClean="0"/>
              <a:t>22/12/2022</a:t>
            </a:fld>
            <a:endParaRPr lang="en-GB"/>
          </a:p>
        </p:txBody>
      </p:sp>
      <p:sp>
        <p:nvSpPr>
          <p:cNvPr id="8" name="Espace réservé du pied de page 7">
            <a:extLst>
              <a:ext uri="{FF2B5EF4-FFF2-40B4-BE49-F238E27FC236}">
                <a16:creationId xmlns:a16="http://schemas.microsoft.com/office/drawing/2014/main" id="{C5E5F390-F7DA-063C-6899-1E894820BF3F}"/>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B6552C2D-DCE7-8B5E-1EC9-93AF26757806}"/>
              </a:ext>
            </a:extLst>
          </p:cNvPr>
          <p:cNvSpPr>
            <a:spLocks noGrp="1"/>
          </p:cNvSpPr>
          <p:nvPr>
            <p:ph type="sldNum" sz="quarter" idx="12"/>
          </p:nvPr>
        </p:nvSpPr>
        <p:spPr/>
        <p:txBody>
          <a:bodyPr/>
          <a:lstStyle/>
          <a:p>
            <a:fld id="{47616673-BDB9-46F6-89CF-548AB504BAA3}" type="slidenum">
              <a:rPr lang="en-GB" smtClean="0"/>
              <a:t>‹N°›</a:t>
            </a:fld>
            <a:endParaRPr lang="en-GB"/>
          </a:p>
        </p:txBody>
      </p:sp>
    </p:spTree>
    <p:extLst>
      <p:ext uri="{BB962C8B-B14F-4D97-AF65-F5344CB8AC3E}">
        <p14:creationId xmlns:p14="http://schemas.microsoft.com/office/powerpoint/2010/main" val="376408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E8C56C-2355-92EC-FB0B-A0C3DEA3898D}"/>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AC53A63A-629B-F191-E72C-668E16A2944E}"/>
              </a:ext>
            </a:extLst>
          </p:cNvPr>
          <p:cNvSpPr>
            <a:spLocks noGrp="1"/>
          </p:cNvSpPr>
          <p:nvPr>
            <p:ph type="dt" sz="half" idx="10"/>
          </p:nvPr>
        </p:nvSpPr>
        <p:spPr/>
        <p:txBody>
          <a:bodyPr/>
          <a:lstStyle/>
          <a:p>
            <a:fld id="{2DB0BA70-4BA3-493A-813E-C56C05F87A7B}" type="datetimeFigureOut">
              <a:rPr lang="en-GB" smtClean="0"/>
              <a:t>22/12/2022</a:t>
            </a:fld>
            <a:endParaRPr lang="en-GB"/>
          </a:p>
        </p:txBody>
      </p:sp>
      <p:sp>
        <p:nvSpPr>
          <p:cNvPr id="4" name="Espace réservé du pied de page 3">
            <a:extLst>
              <a:ext uri="{FF2B5EF4-FFF2-40B4-BE49-F238E27FC236}">
                <a16:creationId xmlns:a16="http://schemas.microsoft.com/office/drawing/2014/main" id="{A576FB40-78CA-0388-45E4-BEAC8388AAEB}"/>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D73F9D2A-675D-BFC3-7573-2472DD775EEB}"/>
              </a:ext>
            </a:extLst>
          </p:cNvPr>
          <p:cNvSpPr>
            <a:spLocks noGrp="1"/>
          </p:cNvSpPr>
          <p:nvPr>
            <p:ph type="sldNum" sz="quarter" idx="12"/>
          </p:nvPr>
        </p:nvSpPr>
        <p:spPr/>
        <p:txBody>
          <a:bodyPr/>
          <a:lstStyle/>
          <a:p>
            <a:fld id="{47616673-BDB9-46F6-89CF-548AB504BAA3}" type="slidenum">
              <a:rPr lang="en-GB" smtClean="0"/>
              <a:t>‹N°›</a:t>
            </a:fld>
            <a:endParaRPr lang="en-GB"/>
          </a:p>
        </p:txBody>
      </p:sp>
    </p:spTree>
    <p:extLst>
      <p:ext uri="{BB962C8B-B14F-4D97-AF65-F5344CB8AC3E}">
        <p14:creationId xmlns:p14="http://schemas.microsoft.com/office/powerpoint/2010/main" val="246740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C9F63F-9D5F-6D19-B52B-790C7AF4DB56}"/>
              </a:ext>
            </a:extLst>
          </p:cNvPr>
          <p:cNvSpPr>
            <a:spLocks noGrp="1"/>
          </p:cNvSpPr>
          <p:nvPr>
            <p:ph type="dt" sz="half" idx="10"/>
          </p:nvPr>
        </p:nvSpPr>
        <p:spPr/>
        <p:txBody>
          <a:bodyPr/>
          <a:lstStyle/>
          <a:p>
            <a:fld id="{2DB0BA70-4BA3-493A-813E-C56C05F87A7B}" type="datetimeFigureOut">
              <a:rPr lang="en-GB" smtClean="0"/>
              <a:t>22/12/2022</a:t>
            </a:fld>
            <a:endParaRPr lang="en-GB"/>
          </a:p>
        </p:txBody>
      </p:sp>
      <p:sp>
        <p:nvSpPr>
          <p:cNvPr id="3" name="Espace réservé du pied de page 2">
            <a:extLst>
              <a:ext uri="{FF2B5EF4-FFF2-40B4-BE49-F238E27FC236}">
                <a16:creationId xmlns:a16="http://schemas.microsoft.com/office/drawing/2014/main" id="{A1017096-93F5-2CB6-7456-393B622DB7E5}"/>
              </a:ext>
            </a:extLst>
          </p:cNvPr>
          <p:cNvSpPr>
            <a:spLocks noGrp="1"/>
          </p:cNvSpPr>
          <p:nvPr>
            <p:ph type="ftr" sz="quarter" idx="11"/>
          </p:nvPr>
        </p:nvSpPr>
        <p:spPr/>
        <p:txBody>
          <a:bodyPr/>
          <a:lstStyle/>
          <a:p>
            <a:endParaRPr lang="en-GB"/>
          </a:p>
        </p:txBody>
      </p:sp>
      <p:sp>
        <p:nvSpPr>
          <p:cNvPr id="4" name="Espace réservé du numéro de diapositive 3">
            <a:extLst>
              <a:ext uri="{FF2B5EF4-FFF2-40B4-BE49-F238E27FC236}">
                <a16:creationId xmlns:a16="http://schemas.microsoft.com/office/drawing/2014/main" id="{9AB88A32-0172-7F5F-F4FD-91B8EFA6A657}"/>
              </a:ext>
            </a:extLst>
          </p:cNvPr>
          <p:cNvSpPr>
            <a:spLocks noGrp="1"/>
          </p:cNvSpPr>
          <p:nvPr>
            <p:ph type="sldNum" sz="quarter" idx="12"/>
          </p:nvPr>
        </p:nvSpPr>
        <p:spPr/>
        <p:txBody>
          <a:bodyPr/>
          <a:lstStyle/>
          <a:p>
            <a:fld id="{47616673-BDB9-46F6-89CF-548AB504BAA3}" type="slidenum">
              <a:rPr lang="en-GB" smtClean="0"/>
              <a:t>‹N°›</a:t>
            </a:fld>
            <a:endParaRPr lang="en-GB"/>
          </a:p>
        </p:txBody>
      </p:sp>
    </p:spTree>
    <p:extLst>
      <p:ext uri="{BB962C8B-B14F-4D97-AF65-F5344CB8AC3E}">
        <p14:creationId xmlns:p14="http://schemas.microsoft.com/office/powerpoint/2010/main" val="110995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32A90-D3DA-E8B3-8E36-B8782C13AA7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71F2C41F-7A29-D708-1AFD-9630F9C6EB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7D5412ED-7C8B-CE2D-C2B1-B2A9CF55FE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1933F6F-ED4A-8BA4-D446-6985732989E4}"/>
              </a:ext>
            </a:extLst>
          </p:cNvPr>
          <p:cNvSpPr>
            <a:spLocks noGrp="1"/>
          </p:cNvSpPr>
          <p:nvPr>
            <p:ph type="dt" sz="half" idx="10"/>
          </p:nvPr>
        </p:nvSpPr>
        <p:spPr/>
        <p:txBody>
          <a:bodyPr/>
          <a:lstStyle/>
          <a:p>
            <a:fld id="{2DB0BA70-4BA3-493A-813E-C56C05F87A7B}" type="datetimeFigureOut">
              <a:rPr lang="en-GB" smtClean="0"/>
              <a:t>22/12/2022</a:t>
            </a:fld>
            <a:endParaRPr lang="en-GB"/>
          </a:p>
        </p:txBody>
      </p:sp>
      <p:sp>
        <p:nvSpPr>
          <p:cNvPr id="6" name="Espace réservé du pied de page 5">
            <a:extLst>
              <a:ext uri="{FF2B5EF4-FFF2-40B4-BE49-F238E27FC236}">
                <a16:creationId xmlns:a16="http://schemas.microsoft.com/office/drawing/2014/main" id="{5ABDBADB-85DD-6088-39A4-49C6AFEC73B1}"/>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0E1D7DF5-80B6-DD22-9C23-CC4CBFA1E883}"/>
              </a:ext>
            </a:extLst>
          </p:cNvPr>
          <p:cNvSpPr>
            <a:spLocks noGrp="1"/>
          </p:cNvSpPr>
          <p:nvPr>
            <p:ph type="sldNum" sz="quarter" idx="12"/>
          </p:nvPr>
        </p:nvSpPr>
        <p:spPr/>
        <p:txBody>
          <a:bodyPr/>
          <a:lstStyle/>
          <a:p>
            <a:fld id="{47616673-BDB9-46F6-89CF-548AB504BAA3}" type="slidenum">
              <a:rPr lang="en-GB" smtClean="0"/>
              <a:t>‹N°›</a:t>
            </a:fld>
            <a:endParaRPr lang="en-GB"/>
          </a:p>
        </p:txBody>
      </p:sp>
    </p:spTree>
    <p:extLst>
      <p:ext uri="{BB962C8B-B14F-4D97-AF65-F5344CB8AC3E}">
        <p14:creationId xmlns:p14="http://schemas.microsoft.com/office/powerpoint/2010/main" val="249571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8B7548-C971-C2C2-F9DF-E56AB757FBC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7E2D17C1-3478-A656-A5D7-AB1300108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F6BB1A81-42A7-67EF-BE40-7F739747E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A388292-C87E-3168-A0F6-458616D2E750}"/>
              </a:ext>
            </a:extLst>
          </p:cNvPr>
          <p:cNvSpPr>
            <a:spLocks noGrp="1"/>
          </p:cNvSpPr>
          <p:nvPr>
            <p:ph type="dt" sz="half" idx="10"/>
          </p:nvPr>
        </p:nvSpPr>
        <p:spPr/>
        <p:txBody>
          <a:bodyPr/>
          <a:lstStyle/>
          <a:p>
            <a:fld id="{2DB0BA70-4BA3-493A-813E-C56C05F87A7B}" type="datetimeFigureOut">
              <a:rPr lang="en-GB" smtClean="0"/>
              <a:t>22/12/2022</a:t>
            </a:fld>
            <a:endParaRPr lang="en-GB"/>
          </a:p>
        </p:txBody>
      </p:sp>
      <p:sp>
        <p:nvSpPr>
          <p:cNvPr id="6" name="Espace réservé du pied de page 5">
            <a:extLst>
              <a:ext uri="{FF2B5EF4-FFF2-40B4-BE49-F238E27FC236}">
                <a16:creationId xmlns:a16="http://schemas.microsoft.com/office/drawing/2014/main" id="{158C138D-E8D9-4208-BDDD-370DA8B91951}"/>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382C04F3-4F5B-691E-2BDE-A66F228969F7}"/>
              </a:ext>
            </a:extLst>
          </p:cNvPr>
          <p:cNvSpPr>
            <a:spLocks noGrp="1"/>
          </p:cNvSpPr>
          <p:nvPr>
            <p:ph type="sldNum" sz="quarter" idx="12"/>
          </p:nvPr>
        </p:nvSpPr>
        <p:spPr/>
        <p:txBody>
          <a:bodyPr/>
          <a:lstStyle/>
          <a:p>
            <a:fld id="{47616673-BDB9-46F6-89CF-548AB504BAA3}" type="slidenum">
              <a:rPr lang="en-GB" smtClean="0"/>
              <a:t>‹N°›</a:t>
            </a:fld>
            <a:endParaRPr lang="en-GB"/>
          </a:p>
        </p:txBody>
      </p:sp>
    </p:spTree>
    <p:extLst>
      <p:ext uri="{BB962C8B-B14F-4D97-AF65-F5344CB8AC3E}">
        <p14:creationId xmlns:p14="http://schemas.microsoft.com/office/powerpoint/2010/main" val="398930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8C446FE-2A8E-55BA-1CF4-ECCFD4BF2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8DD186CF-EB50-24F3-A4DF-C764C0401A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3C3980EC-1934-02B9-3A97-2D86950843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0BA70-4BA3-493A-813E-C56C05F87A7B}" type="datetimeFigureOut">
              <a:rPr lang="en-GB" smtClean="0"/>
              <a:t>22/12/2022</a:t>
            </a:fld>
            <a:endParaRPr lang="en-GB"/>
          </a:p>
        </p:txBody>
      </p:sp>
      <p:sp>
        <p:nvSpPr>
          <p:cNvPr id="5" name="Espace réservé du pied de page 4">
            <a:extLst>
              <a:ext uri="{FF2B5EF4-FFF2-40B4-BE49-F238E27FC236}">
                <a16:creationId xmlns:a16="http://schemas.microsoft.com/office/drawing/2014/main" id="{671302CF-4322-51AB-8E97-1FD9D7DF3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78F0A6B1-3983-9ECD-990A-D288D0F793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16673-BDB9-46F6-89CF-548AB504BAA3}" type="slidenum">
              <a:rPr lang="en-GB" smtClean="0"/>
              <a:t>‹N°›</a:t>
            </a:fld>
            <a:endParaRPr lang="en-GB"/>
          </a:p>
        </p:txBody>
      </p:sp>
    </p:spTree>
    <p:extLst>
      <p:ext uri="{BB962C8B-B14F-4D97-AF65-F5344CB8AC3E}">
        <p14:creationId xmlns:p14="http://schemas.microsoft.com/office/powerpoint/2010/main" val="3064942281"/>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55BCFB0-BD6E-7E94-BD1E-CFF242E3B79A}"/>
              </a:ext>
            </a:extLst>
          </p:cNvPr>
          <p:cNvSpPr>
            <a:spLocks noGrp="1"/>
          </p:cNvSpPr>
          <p:nvPr>
            <p:ph type="title"/>
          </p:nvPr>
        </p:nvSpPr>
        <p:spPr>
          <a:xfrm>
            <a:off x="640080" y="329184"/>
            <a:ext cx="6894576" cy="1783080"/>
          </a:xfrm>
        </p:spPr>
        <p:txBody>
          <a:bodyPr vert="horz" lIns="91440" tIns="45720" rIns="91440" bIns="45720" rtlCol="0" anchor="b">
            <a:normAutofit fontScale="90000"/>
          </a:bodyPr>
          <a:lstStyle/>
          <a:p>
            <a:r>
              <a:rPr lang="fr-FR" sz="5000" b="1" dirty="0"/>
              <a:t>DES OUTILS CRÉATIFS CONTRE LE CYBERHARCÈLEMENT</a:t>
            </a:r>
            <a:endParaRPr lang="en-US" sz="5000" dirty="0"/>
          </a:p>
        </p:txBody>
      </p:sp>
      <p:sp>
        <p:nvSpPr>
          <p:cNvPr id="4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texte 3">
            <a:extLst>
              <a:ext uri="{FF2B5EF4-FFF2-40B4-BE49-F238E27FC236}">
                <a16:creationId xmlns:a16="http://schemas.microsoft.com/office/drawing/2014/main" id="{F099BBEB-E6F5-D141-7411-A94D2D49CED6}"/>
              </a:ext>
            </a:extLst>
          </p:cNvPr>
          <p:cNvSpPr>
            <a:spLocks noGrp="1"/>
          </p:cNvSpPr>
          <p:nvPr>
            <p:ph type="body" sz="half" idx="2"/>
          </p:nvPr>
        </p:nvSpPr>
        <p:spPr>
          <a:xfrm>
            <a:off x="640080" y="2706624"/>
            <a:ext cx="6894576" cy="3483864"/>
          </a:xfrm>
        </p:spPr>
        <p:txBody>
          <a:bodyPr vert="horz" lIns="91440" tIns="45720" rIns="91440" bIns="45720" rtlCol="0">
            <a:normAutofit/>
          </a:bodyPr>
          <a:lstStyle/>
          <a:p>
            <a:pPr indent="-228600">
              <a:buFont typeface="Arial" panose="020B0604020202020204" pitchFamily="34" charset="0"/>
              <a:buChar char="•"/>
            </a:pPr>
            <a:r>
              <a:rPr lang="en-US" sz="2200" dirty="0"/>
              <a:t>LTTA Pau, France</a:t>
            </a:r>
          </a:p>
          <a:p>
            <a:pPr indent="-228600">
              <a:buFont typeface="Arial" panose="020B0604020202020204" pitchFamily="34" charset="0"/>
              <a:buChar char="•"/>
            </a:pPr>
            <a:r>
              <a:rPr lang="en-US" sz="2200" dirty="0"/>
              <a:t>13-17 </a:t>
            </a:r>
            <a:r>
              <a:rPr lang="en-US" sz="2200" dirty="0" err="1"/>
              <a:t>juin</a:t>
            </a:r>
            <a:r>
              <a:rPr lang="en-US" sz="2200" dirty="0"/>
              <a:t> 2022</a:t>
            </a:r>
          </a:p>
        </p:txBody>
      </p:sp>
      <p:pic>
        <p:nvPicPr>
          <p:cNvPr id="5" name="Espace réservé du contenu 3">
            <a:extLst>
              <a:ext uri="{FF2B5EF4-FFF2-40B4-BE49-F238E27FC236}">
                <a16:creationId xmlns:a16="http://schemas.microsoft.com/office/drawing/2014/main" id="{C4014CED-A2A0-B897-0E97-887AAF75200E}"/>
              </a:ext>
            </a:extLst>
          </p:cNvPr>
          <p:cNvPicPr>
            <a:picLocks noGrp="1" noChangeAspect="1"/>
          </p:cNvPicPr>
          <p:nvPr>
            <p:ph type="pic" idx="1"/>
          </p:nvPr>
        </p:nvPicPr>
        <p:blipFill>
          <a:blip r:embed="rId2"/>
          <a:srcRect t="10520" b="10520"/>
          <a:stretch>
            <a:fillRect/>
          </a:stretch>
        </p:blipFill>
        <p:spPr>
          <a:xfrm>
            <a:off x="7863840" y="459354"/>
            <a:ext cx="4014216" cy="3169626"/>
          </a:xfrm>
          <a:prstGeom prst="rect">
            <a:avLst/>
          </a:prstGeom>
        </p:spPr>
      </p:pic>
      <p:pic>
        <p:nvPicPr>
          <p:cNvPr id="17" name="Image 16">
            <a:extLst>
              <a:ext uri="{FF2B5EF4-FFF2-40B4-BE49-F238E27FC236}">
                <a16:creationId xmlns:a16="http://schemas.microsoft.com/office/drawing/2014/main" id="{05AAA0B0-21D8-143D-A00C-1CF3B8A0E4CB}"/>
              </a:ext>
            </a:extLst>
          </p:cNvPr>
          <p:cNvPicPr>
            <a:picLocks noChangeAspect="1"/>
          </p:cNvPicPr>
          <p:nvPr/>
        </p:nvPicPr>
        <p:blipFill>
          <a:blip r:embed="rId3"/>
          <a:stretch>
            <a:fillRect/>
          </a:stretch>
        </p:blipFill>
        <p:spPr>
          <a:xfrm>
            <a:off x="8174736" y="5441104"/>
            <a:ext cx="3995928" cy="1128850"/>
          </a:xfrm>
          <a:prstGeom prst="rect">
            <a:avLst/>
          </a:prstGeom>
        </p:spPr>
      </p:pic>
      <p:pic>
        <p:nvPicPr>
          <p:cNvPr id="7" name="Image 6">
            <a:extLst>
              <a:ext uri="{FF2B5EF4-FFF2-40B4-BE49-F238E27FC236}">
                <a16:creationId xmlns:a16="http://schemas.microsoft.com/office/drawing/2014/main" id="{187A78DC-F478-ED0C-E41B-D9D7D37110BE}"/>
              </a:ext>
            </a:extLst>
          </p:cNvPr>
          <p:cNvPicPr>
            <a:picLocks noChangeAspect="1"/>
          </p:cNvPicPr>
          <p:nvPr/>
        </p:nvPicPr>
        <p:blipFill>
          <a:blip r:embed="rId4"/>
          <a:stretch>
            <a:fillRect/>
          </a:stretch>
        </p:blipFill>
        <p:spPr>
          <a:xfrm>
            <a:off x="229687" y="6249014"/>
            <a:ext cx="2024047" cy="243861"/>
          </a:xfrm>
          <a:prstGeom prst="rect">
            <a:avLst/>
          </a:prstGeom>
        </p:spPr>
      </p:pic>
    </p:spTree>
    <p:extLst>
      <p:ext uri="{BB962C8B-B14F-4D97-AF65-F5344CB8AC3E}">
        <p14:creationId xmlns:p14="http://schemas.microsoft.com/office/powerpoint/2010/main" val="1861132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F5897CCA-486C-491C-B4C1-5E5C95A82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D2C50DD-4272-898A-CB60-CD6396D25D67}"/>
              </a:ext>
            </a:extLst>
          </p:cNvPr>
          <p:cNvSpPr>
            <a:spLocks noGrp="1"/>
          </p:cNvSpPr>
          <p:nvPr>
            <p:ph type="title"/>
          </p:nvPr>
        </p:nvSpPr>
        <p:spPr>
          <a:xfrm>
            <a:off x="831988" y="385474"/>
            <a:ext cx="6356606" cy="1843283"/>
          </a:xfrm>
        </p:spPr>
        <p:txBody>
          <a:bodyPr>
            <a:normAutofit/>
          </a:bodyPr>
          <a:lstStyle/>
          <a:p>
            <a:r>
              <a:rPr lang="en-GB" sz="4000" dirty="0">
                <a:latin typeface="Tahoma" panose="020B0604030504040204" pitchFamily="34" charset="0"/>
                <a:ea typeface="Tahoma" panose="020B0604030504040204" pitchFamily="34" charset="0"/>
                <a:cs typeface="Tahoma" panose="020B0604030504040204" pitchFamily="34" charset="0"/>
              </a:rPr>
              <a:t>EXCLUSION</a:t>
            </a:r>
          </a:p>
        </p:txBody>
      </p:sp>
      <p:sp>
        <p:nvSpPr>
          <p:cNvPr id="19" name="Content Placeholder 10">
            <a:extLst>
              <a:ext uri="{FF2B5EF4-FFF2-40B4-BE49-F238E27FC236}">
                <a16:creationId xmlns:a16="http://schemas.microsoft.com/office/drawing/2014/main" id="{F2025079-5AC4-23E1-D619-6AB11262CDB6}"/>
              </a:ext>
            </a:extLst>
          </p:cNvPr>
          <p:cNvSpPr>
            <a:spLocks noGrp="1"/>
          </p:cNvSpPr>
          <p:nvPr>
            <p:ph idx="1"/>
          </p:nvPr>
        </p:nvSpPr>
        <p:spPr>
          <a:xfrm>
            <a:off x="831987" y="2400472"/>
            <a:ext cx="6358432" cy="3728615"/>
          </a:xfrm>
        </p:spPr>
        <p:txBody>
          <a:bodyPr>
            <a:normAutofit/>
          </a:bodyPr>
          <a:lstStyle/>
          <a:p>
            <a:pPr marL="0" indent="0">
              <a:buNone/>
            </a:pPr>
            <a:r>
              <a:rPr lang="fr-FR" sz="2400" spc="3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L'exclusion est le fait d'exclure quelqu'un délibérément. L'exclusion existe dans les situations de harcèlement en personne, mais elle est également utilisée en ligne pour cibler et harceler une victime. Par exemple, un enfant peut être exclu/non invité à des groupes ou à des activités alors qu'il y voit d'autres amis ou être exclus de fils de messages ou de conversations impliquant des amis communs.</a:t>
            </a:r>
            <a:endParaRPr lang="en-US" sz="2000" dirty="0"/>
          </a:p>
        </p:txBody>
      </p:sp>
      <p:pic>
        <p:nvPicPr>
          <p:cNvPr id="7" name="Imagen 15">
            <a:extLst>
              <a:ext uri="{FF2B5EF4-FFF2-40B4-BE49-F238E27FC236}">
                <a16:creationId xmlns:a16="http://schemas.microsoft.com/office/drawing/2014/main" id="{8C6E8BAE-9B62-5CAB-5385-15A8254ED147}"/>
              </a:ext>
            </a:extLst>
          </p:cNvPr>
          <p:cNvPicPr>
            <a:picLocks noChangeAspect="1"/>
          </p:cNvPicPr>
          <p:nvPr/>
        </p:nvPicPr>
        <p:blipFill rotWithShape="1">
          <a:blip r:embed="rId2"/>
          <a:srcRect r="3" b="1890"/>
          <a:stretch/>
        </p:blipFill>
        <p:spPr>
          <a:xfrm>
            <a:off x="7556409" y="557190"/>
            <a:ext cx="3995928" cy="5571896"/>
          </a:xfrm>
          <a:prstGeom prst="rect">
            <a:avLst/>
          </a:prstGeom>
          <a:effectLst/>
        </p:spPr>
      </p:pic>
    </p:spTree>
    <p:extLst>
      <p:ext uri="{BB962C8B-B14F-4D97-AF65-F5344CB8AC3E}">
        <p14:creationId xmlns:p14="http://schemas.microsoft.com/office/powerpoint/2010/main" val="349009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9C13D6-AD55-41C2-35C5-91C160C508BA}"/>
              </a:ext>
            </a:extLst>
          </p:cNvPr>
          <p:cNvSpPr>
            <a:spLocks noGrp="1"/>
          </p:cNvSpPr>
          <p:nvPr>
            <p:ph type="title"/>
          </p:nvPr>
        </p:nvSpPr>
        <p:spPr>
          <a:xfrm>
            <a:off x="481013" y="3752849"/>
            <a:ext cx="3290887" cy="2452687"/>
          </a:xfrm>
        </p:spPr>
        <p:txBody>
          <a:bodyPr anchor="ctr">
            <a:normAutofit/>
          </a:bodyPr>
          <a:lstStyle/>
          <a:p>
            <a:r>
              <a:rPr lang="en-GB" sz="3100">
                <a:latin typeface="Tahoma" panose="020B0604030504040204" pitchFamily="34" charset="0"/>
                <a:ea typeface="Tahoma" panose="020B0604030504040204" pitchFamily="34" charset="0"/>
                <a:cs typeface="Tahoma" panose="020B0604030504040204" pitchFamily="34" charset="0"/>
              </a:rPr>
              <a:t>CYBERSTALKING</a:t>
            </a:r>
          </a:p>
        </p:txBody>
      </p:sp>
      <p:pic>
        <p:nvPicPr>
          <p:cNvPr id="4" name="Imagen 22">
            <a:extLst>
              <a:ext uri="{FF2B5EF4-FFF2-40B4-BE49-F238E27FC236}">
                <a16:creationId xmlns:a16="http://schemas.microsoft.com/office/drawing/2014/main" id="{68F71FB2-502F-EE89-1CE2-F3C17579FD65}"/>
              </a:ext>
            </a:extLst>
          </p:cNvPr>
          <p:cNvPicPr>
            <a:picLocks noChangeAspect="1"/>
          </p:cNvPicPr>
          <p:nvPr/>
        </p:nvPicPr>
        <p:blipFill rotWithShape="1">
          <a:blip r:embed="rId2"/>
          <a:srcRect t="11784" b="1865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Content Placeholder 7">
            <a:extLst>
              <a:ext uri="{FF2B5EF4-FFF2-40B4-BE49-F238E27FC236}">
                <a16:creationId xmlns:a16="http://schemas.microsoft.com/office/drawing/2014/main" id="{B2DE035C-24C5-CEBE-CB79-246538A13B71}"/>
              </a:ext>
            </a:extLst>
          </p:cNvPr>
          <p:cNvSpPr>
            <a:spLocks noGrp="1"/>
          </p:cNvSpPr>
          <p:nvPr>
            <p:ph idx="1"/>
          </p:nvPr>
        </p:nvSpPr>
        <p:spPr>
          <a:xfrm>
            <a:off x="4223982" y="3995057"/>
            <a:ext cx="7485413" cy="2210480"/>
          </a:xfrm>
        </p:spPr>
        <p:txBody>
          <a:bodyPr anchor="ctr">
            <a:normAutofit fontScale="92500" lnSpcReduction="10000"/>
          </a:bodyPr>
          <a:lstStyle/>
          <a:p>
            <a:pPr marL="0" indent="0">
              <a:buNone/>
            </a:pPr>
            <a:r>
              <a:rPr lang="fr-FR" sz="2000" spc="30" dirty="0">
                <a:solidFill>
                  <a:srgbClr val="000000"/>
                </a:solidFill>
                <a:effectLst/>
                <a:latin typeface="Tahoma" panose="020B0604030504040204" pitchFamily="34" charset="0"/>
                <a:ea typeface="Tahoma" panose="020B0604030504040204" pitchFamily="34" charset="0"/>
                <a:cs typeface="Tahoma" panose="020B0604030504040204" pitchFamily="34" charset="0"/>
              </a:rPr>
              <a:t>Le </a:t>
            </a:r>
            <a:r>
              <a:rPr lang="fr-FR" sz="2000" spc="3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cyberstalking</a:t>
            </a:r>
            <a:r>
              <a:rPr lang="fr-FR" sz="2000" spc="30" dirty="0">
                <a:solidFill>
                  <a:srgbClr val="000000"/>
                </a:solidFill>
                <a:effectLst/>
                <a:latin typeface="Tahoma" panose="020B0604030504040204" pitchFamily="34" charset="0"/>
                <a:ea typeface="Tahoma" panose="020B0604030504040204" pitchFamily="34" charset="0"/>
                <a:cs typeface="Tahoma" panose="020B0604030504040204" pitchFamily="34" charset="0"/>
              </a:rPr>
              <a:t> est une forme particulièrement grave de </a:t>
            </a:r>
            <a:r>
              <a:rPr lang="fr-FR" sz="2000" spc="3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cyber-harcèlement</a:t>
            </a:r>
            <a:r>
              <a:rPr lang="fr-FR" sz="2000" spc="30" dirty="0">
                <a:solidFill>
                  <a:srgbClr val="000000"/>
                </a:solidFill>
                <a:effectLst/>
                <a:latin typeface="Tahoma" panose="020B0604030504040204" pitchFamily="34" charset="0"/>
                <a:ea typeface="Tahoma" panose="020B0604030504040204" pitchFamily="34" charset="0"/>
                <a:cs typeface="Tahoma" panose="020B0604030504040204" pitchFamily="34" charset="0"/>
              </a:rPr>
              <a:t> qui peut aller jusqu'à des menaces de dommages physiques à l'encontre de la personne visée pour des raisons de colère, de vengeance ou de contrôle. Le harcèlement en ligne devient du " </a:t>
            </a:r>
            <a:r>
              <a:rPr lang="fr-FR" sz="2000" spc="3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cyberstalking</a:t>
            </a:r>
            <a:r>
              <a:rPr lang="fr-FR" sz="2000" spc="30" dirty="0">
                <a:solidFill>
                  <a:srgbClr val="000000"/>
                </a:solidFill>
                <a:effectLst/>
                <a:latin typeface="Tahoma" panose="020B0604030504040204" pitchFamily="34" charset="0"/>
                <a:ea typeface="Tahoma" panose="020B0604030504040204" pitchFamily="34" charset="0"/>
                <a:cs typeface="Tahoma" panose="020B0604030504040204" pitchFamily="34" charset="0"/>
              </a:rPr>
              <a:t> " lorsque des communications répétées et non désirées persistent dans le temps au point que les victimes craignent pour leur sécurité personnelle, éprouvent une anxiété chronique de perte de qualité de vie et subissent une perte de certitude et de prévisibilité quant à ce qui les attend chaque jour.</a:t>
            </a:r>
            <a:endParaRPr lang="en-US" sz="1800" dirty="0"/>
          </a:p>
        </p:txBody>
      </p:sp>
    </p:spTree>
    <p:extLst>
      <p:ext uri="{BB962C8B-B14F-4D97-AF65-F5344CB8AC3E}">
        <p14:creationId xmlns:p14="http://schemas.microsoft.com/office/powerpoint/2010/main" val="2904955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2A5684-9D85-48CE-74B7-791F62435C59}"/>
              </a:ext>
            </a:extLst>
          </p:cNvPr>
          <p:cNvSpPr>
            <a:spLocks noGrp="1"/>
          </p:cNvSpPr>
          <p:nvPr>
            <p:ph type="title"/>
          </p:nvPr>
        </p:nvSpPr>
        <p:spPr>
          <a:xfrm>
            <a:off x="481013" y="327026"/>
            <a:ext cx="3524930" cy="2287588"/>
          </a:xfrm>
        </p:spPr>
        <p:txBody>
          <a:bodyPr anchor="ctr">
            <a:normAutofit/>
          </a:bodyPr>
          <a:lstStyle/>
          <a:p>
            <a:r>
              <a:rPr lang="en-GB" sz="3600" dirty="0">
                <a:latin typeface="Tahoma" panose="020B0604030504040204" pitchFamily="34" charset="0"/>
                <a:ea typeface="Tahoma" panose="020B0604030504040204" pitchFamily="34" charset="0"/>
                <a:cs typeface="Tahoma" panose="020B0604030504040204" pitchFamily="34" charset="0"/>
              </a:rPr>
              <a:t>CYBERBASHING OU HAPPY SLAPPING</a:t>
            </a:r>
          </a:p>
        </p:txBody>
      </p:sp>
      <p:sp>
        <p:nvSpPr>
          <p:cNvPr id="13" name="Content Placeholder 7">
            <a:extLst>
              <a:ext uri="{FF2B5EF4-FFF2-40B4-BE49-F238E27FC236}">
                <a16:creationId xmlns:a16="http://schemas.microsoft.com/office/drawing/2014/main" id="{16DA177F-AA35-F046-2296-1D03B3DD70B4}"/>
              </a:ext>
            </a:extLst>
          </p:cNvPr>
          <p:cNvSpPr>
            <a:spLocks noGrp="1"/>
          </p:cNvSpPr>
          <p:nvPr>
            <p:ph idx="1"/>
          </p:nvPr>
        </p:nvSpPr>
        <p:spPr>
          <a:xfrm>
            <a:off x="4223982" y="327026"/>
            <a:ext cx="7485413" cy="2287587"/>
          </a:xfrm>
        </p:spPr>
        <p:txBody>
          <a:bodyPr anchor="ctr">
            <a:normAutofit/>
          </a:bodyPr>
          <a:lstStyle/>
          <a:p>
            <a:pPr marL="0" indent="0">
              <a:buNone/>
            </a:pPr>
            <a:r>
              <a:rPr lang="fr-FR"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Il s'agit d'une forme de harcèlement dans laquelle des personnes sont attaquées physiquement et l'attaque est filmée sur un téléphone portable. Les agresseurs partagent les vidéos avec leurs amis.</a:t>
            </a:r>
          </a:p>
          <a:p>
            <a:pPr marL="0" indent="0">
              <a:buNone/>
            </a:pPr>
            <a:endParaRPr lang="en-US" sz="1800" dirty="0"/>
          </a:p>
        </p:txBody>
      </p:sp>
      <p:pic>
        <p:nvPicPr>
          <p:cNvPr id="4" name="Imagen 25">
            <a:extLst>
              <a:ext uri="{FF2B5EF4-FFF2-40B4-BE49-F238E27FC236}">
                <a16:creationId xmlns:a16="http://schemas.microsoft.com/office/drawing/2014/main" id="{4B472BA9-98AF-348E-B870-0C7C8F3DD85B}"/>
              </a:ext>
            </a:extLst>
          </p:cNvPr>
          <p:cNvPicPr>
            <a:picLocks noChangeAspect="1"/>
          </p:cNvPicPr>
          <p:nvPr/>
        </p:nvPicPr>
        <p:blipFill rotWithShape="1">
          <a:blip r:embed="rId2"/>
          <a:srcRect t="23798" b="26501"/>
          <a:stretch/>
        </p:blipFill>
        <p:spPr>
          <a:xfrm>
            <a:off x="-9168" y="2763151"/>
            <a:ext cx="12201168" cy="409326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Tree>
    <p:extLst>
      <p:ext uri="{BB962C8B-B14F-4D97-AF65-F5344CB8AC3E}">
        <p14:creationId xmlns:p14="http://schemas.microsoft.com/office/powerpoint/2010/main" val="2249362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0176D97-19EF-F147-B911-ABE40A1DF9B4}"/>
              </a:ext>
            </a:extLst>
          </p:cNvPr>
          <p:cNvSpPr>
            <a:spLocks noGrp="1"/>
          </p:cNvSpPr>
          <p:nvPr>
            <p:ph type="title"/>
          </p:nvPr>
        </p:nvSpPr>
        <p:spPr>
          <a:xfrm>
            <a:off x="4654296" y="674914"/>
            <a:ext cx="6894576" cy="1023257"/>
          </a:xfrm>
        </p:spPr>
        <p:txBody>
          <a:bodyPr anchor="b">
            <a:normAutofit fontScale="90000"/>
          </a:bodyPr>
          <a:lstStyle/>
          <a:p>
            <a:r>
              <a:rPr lang="fr-FR" sz="3800" b="1" dirty="0">
                <a:effectLst/>
                <a:latin typeface="Tahoma" panose="020B0604030504040204" pitchFamily="34" charset="0"/>
                <a:ea typeface="Tahoma" panose="020B0604030504040204" pitchFamily="34" charset="0"/>
                <a:cs typeface="Tahoma" panose="020B0604030504040204" pitchFamily="34" charset="0"/>
              </a:rPr>
              <a:t>Qui sont les acteurs impliqués dans la </a:t>
            </a:r>
            <a:r>
              <a:rPr lang="fr-FR" sz="3800" b="1" dirty="0" err="1">
                <a:effectLst/>
                <a:latin typeface="Tahoma" panose="020B0604030504040204" pitchFamily="34" charset="0"/>
                <a:ea typeface="Tahoma" panose="020B0604030504040204" pitchFamily="34" charset="0"/>
                <a:cs typeface="Tahoma" panose="020B0604030504040204" pitchFamily="34" charset="0"/>
              </a:rPr>
              <a:t>cyber-harcèlement</a:t>
            </a:r>
            <a:r>
              <a:rPr lang="fr-FR" sz="3800" b="1" dirty="0">
                <a:effectLst/>
                <a:latin typeface="Tahoma" panose="020B0604030504040204" pitchFamily="34" charset="0"/>
                <a:ea typeface="Tahoma" panose="020B0604030504040204" pitchFamily="34" charset="0"/>
                <a:cs typeface="Tahoma" panose="020B0604030504040204" pitchFamily="34" charset="0"/>
              </a:rPr>
              <a:t>?</a:t>
            </a:r>
            <a:br>
              <a:rPr lang="fr-FR" sz="3800" b="1" dirty="0">
                <a:effectLst/>
                <a:latin typeface="Tahoma" panose="020B0604030504040204" pitchFamily="34" charset="0"/>
                <a:ea typeface="Tahoma" panose="020B0604030504040204" pitchFamily="34" charset="0"/>
                <a:cs typeface="Tahoma" panose="020B0604030504040204" pitchFamily="34" charset="0"/>
              </a:rPr>
            </a:br>
            <a:endParaRPr lang="en-GB" sz="3800" b="1" dirty="0">
              <a:latin typeface="Tahoma" panose="020B0604030504040204" pitchFamily="34" charset="0"/>
              <a:ea typeface="Tahoma" panose="020B0604030504040204" pitchFamily="34" charset="0"/>
              <a:cs typeface="Tahoma" panose="020B0604030504040204" pitchFamily="34" charset="0"/>
            </a:endParaRPr>
          </a:p>
        </p:txBody>
      </p:sp>
      <p:pic>
        <p:nvPicPr>
          <p:cNvPr id="4" name="Imagen 26">
            <a:extLst>
              <a:ext uri="{FF2B5EF4-FFF2-40B4-BE49-F238E27FC236}">
                <a16:creationId xmlns:a16="http://schemas.microsoft.com/office/drawing/2014/main" id="{EF1C1D35-17F1-2B97-4AA7-D925A35B84F0}"/>
              </a:ext>
            </a:extLst>
          </p:cNvPr>
          <p:cNvPicPr>
            <a:picLocks noChangeAspect="1"/>
          </p:cNvPicPr>
          <p:nvPr/>
        </p:nvPicPr>
        <p:blipFill rotWithShape="1">
          <a:blip r:embed="rId3"/>
          <a:srcRect l="32907" r="37695"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45"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5C9001B-E6E7-E23F-866A-CA46D5DFD604}"/>
              </a:ext>
            </a:extLst>
          </p:cNvPr>
          <p:cNvSpPr>
            <a:spLocks noGrp="1"/>
          </p:cNvSpPr>
          <p:nvPr>
            <p:ph idx="1"/>
          </p:nvPr>
        </p:nvSpPr>
        <p:spPr>
          <a:xfrm>
            <a:off x="4654296" y="1698170"/>
            <a:ext cx="6993418" cy="4713515"/>
          </a:xfrm>
        </p:spPr>
        <p:txBody>
          <a:bodyPr>
            <a:normAutofit fontScale="92500" lnSpcReduction="10000"/>
          </a:bodyPr>
          <a:lstStyle/>
          <a:p>
            <a:pPr marL="0" indent="0">
              <a:spcAft>
                <a:spcPts val="800"/>
              </a:spcAft>
              <a:buNone/>
            </a:pPr>
            <a:r>
              <a:rPr lang="fr-FR" sz="1800" dirty="0">
                <a:effectLst/>
                <a:latin typeface="Tahoma" panose="020B0604030504040204" pitchFamily="34" charset="0"/>
                <a:ea typeface="Tahoma" panose="020B0604030504040204" pitchFamily="34" charset="0"/>
                <a:cs typeface="Tahoma" panose="020B0604030504040204" pitchFamily="34" charset="0"/>
              </a:rPr>
              <a:t>La connaissance des rôles du </a:t>
            </a:r>
            <a:r>
              <a:rPr lang="fr-FR" sz="1800" dirty="0" err="1">
                <a:effectLst/>
                <a:latin typeface="Tahoma" panose="020B0604030504040204" pitchFamily="34" charset="0"/>
                <a:ea typeface="Tahoma" panose="020B0604030504040204" pitchFamily="34" charset="0"/>
                <a:cs typeface="Tahoma" panose="020B0604030504040204" pitchFamily="34" charset="0"/>
              </a:rPr>
              <a:t>cyber-harcèlement</a:t>
            </a:r>
            <a:r>
              <a:rPr lang="fr-FR" sz="1800" dirty="0">
                <a:effectLst/>
                <a:latin typeface="Tahoma" panose="020B0604030504040204" pitchFamily="34" charset="0"/>
                <a:ea typeface="Tahoma" panose="020B0604030504040204" pitchFamily="34" charset="0"/>
                <a:cs typeface="Tahoma" panose="020B0604030504040204" pitchFamily="34" charset="0"/>
              </a:rPr>
              <a:t> et de leurs prédicteurs est importante pour la planification et le développement des interventions.</a:t>
            </a:r>
          </a:p>
          <a:p>
            <a:pPr>
              <a:spcAft>
                <a:spcPts val="800"/>
              </a:spcAft>
            </a:pPr>
            <a:r>
              <a:rPr lang="fr-FR" sz="1800" dirty="0">
                <a:effectLst/>
                <a:latin typeface="Tahoma" panose="020B0604030504040204" pitchFamily="34" charset="0"/>
                <a:ea typeface="Tahoma" panose="020B0604030504040204" pitchFamily="34" charset="0"/>
                <a:cs typeface="Tahoma" panose="020B0604030504040204" pitchFamily="34" charset="0"/>
              </a:rPr>
              <a:t>BULLY : L'agresseur</a:t>
            </a:r>
          </a:p>
          <a:p>
            <a:pPr>
              <a:spcAft>
                <a:spcPts val="800"/>
              </a:spcAft>
            </a:pPr>
            <a:r>
              <a:rPr lang="fr-FR" sz="1800" dirty="0">
                <a:effectLst/>
                <a:latin typeface="Tahoma" panose="020B0604030504040204" pitchFamily="34" charset="0"/>
                <a:ea typeface="Tahoma" panose="020B0604030504040204" pitchFamily="34" charset="0"/>
                <a:cs typeface="Tahoma" panose="020B0604030504040204" pitchFamily="34" charset="0"/>
              </a:rPr>
              <a:t>Les spectateurs : ils jouent un rôle clé dans l'évolution de la situation du </a:t>
            </a:r>
            <a:r>
              <a:rPr lang="fr-FR" sz="1800" dirty="0" err="1">
                <a:effectLst/>
                <a:latin typeface="Tahoma" panose="020B0604030504040204" pitchFamily="34" charset="0"/>
                <a:ea typeface="Tahoma" panose="020B0604030504040204" pitchFamily="34" charset="0"/>
                <a:cs typeface="Tahoma" panose="020B0604030504040204" pitchFamily="34" charset="0"/>
              </a:rPr>
              <a:t>cyber-harcèlement</a:t>
            </a:r>
            <a:r>
              <a:rPr lang="fr-FR" sz="1800" dirty="0">
                <a:effectLst/>
                <a:latin typeface="Tahoma" panose="020B0604030504040204" pitchFamily="34" charset="0"/>
                <a:ea typeface="Tahoma" panose="020B0604030504040204" pitchFamily="34" charset="0"/>
                <a:cs typeface="Tahoma" panose="020B0604030504040204" pitchFamily="34" charset="0"/>
              </a:rPr>
              <a:t> et de ses conséquences pour la victime. On peut distinguer les types de spectateurs suivants :</a:t>
            </a:r>
          </a:p>
          <a:p>
            <a:pPr>
              <a:spcAft>
                <a:spcPts val="800"/>
              </a:spcAft>
            </a:pPr>
            <a:r>
              <a:rPr lang="fr-FR" sz="1800" dirty="0">
                <a:effectLst/>
                <a:latin typeface="Tahoma" panose="020B0604030504040204" pitchFamily="34" charset="0"/>
                <a:ea typeface="Tahoma" panose="020B0604030504040204" pitchFamily="34" charset="0"/>
                <a:cs typeface="Tahoma" panose="020B0604030504040204" pitchFamily="34" charset="0"/>
              </a:rPr>
              <a:t>HELPER : ils soutiennent activement l'agresseur.</a:t>
            </a:r>
          </a:p>
          <a:p>
            <a:pPr>
              <a:spcAft>
                <a:spcPts val="800"/>
              </a:spcAft>
            </a:pPr>
            <a:r>
              <a:rPr lang="fr-FR" sz="1800" dirty="0">
                <a:effectLst/>
                <a:latin typeface="Tahoma" panose="020B0604030504040204" pitchFamily="34" charset="0"/>
                <a:ea typeface="Tahoma" panose="020B0604030504040204" pitchFamily="34" charset="0"/>
                <a:cs typeface="Tahoma" panose="020B0604030504040204" pitchFamily="34" charset="0"/>
              </a:rPr>
              <a:t>SUPPORTER : Ils renforcent l'agresseur par des rires ou des encouragements, des "likes" et le partage des contenus.</a:t>
            </a:r>
          </a:p>
          <a:p>
            <a:pPr>
              <a:spcAft>
                <a:spcPts val="800"/>
              </a:spcAft>
            </a:pPr>
            <a:r>
              <a:rPr lang="fr-FR" sz="1800" dirty="0">
                <a:effectLst/>
                <a:latin typeface="Tahoma" panose="020B0604030504040204" pitchFamily="34" charset="0"/>
                <a:ea typeface="Tahoma" panose="020B0604030504040204" pitchFamily="34" charset="0"/>
                <a:cs typeface="Tahoma" panose="020B0604030504040204" pitchFamily="34" charset="0"/>
              </a:rPr>
              <a:t>OBSERVATEUR OU EXTERNE : Il observe la situation sans intervenir.</a:t>
            </a:r>
          </a:p>
          <a:p>
            <a:pPr>
              <a:spcAft>
                <a:spcPts val="800"/>
              </a:spcAft>
            </a:pPr>
            <a:r>
              <a:rPr lang="fr-FR" sz="1800" dirty="0">
                <a:effectLst/>
                <a:latin typeface="Tahoma" panose="020B0604030504040204" pitchFamily="34" charset="0"/>
                <a:ea typeface="Tahoma" panose="020B0604030504040204" pitchFamily="34" charset="0"/>
                <a:cs typeface="Tahoma" panose="020B0604030504040204" pitchFamily="34" charset="0"/>
              </a:rPr>
              <a:t>DÉFENSEUR : Ils défendent et soutiennent la victime.</a:t>
            </a:r>
          </a:p>
          <a:p>
            <a:pPr>
              <a:spcAft>
                <a:spcPts val="800"/>
              </a:spcAft>
            </a:pPr>
            <a:r>
              <a:rPr lang="fr-FR" sz="1800" dirty="0">
                <a:effectLst/>
                <a:latin typeface="Tahoma" panose="020B0604030504040204" pitchFamily="34" charset="0"/>
                <a:ea typeface="Tahoma" panose="020B0604030504040204" pitchFamily="34" charset="0"/>
                <a:cs typeface="Tahoma" panose="020B0604030504040204" pitchFamily="34" charset="0"/>
              </a:rPr>
              <a:t>VICTIME : La personne victime de harcèlement. </a:t>
            </a:r>
          </a:p>
          <a:p>
            <a:pPr marL="0" indent="0">
              <a:buNone/>
            </a:pPr>
            <a:endParaRPr lang="en-GB"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01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776E6B0-DB9C-B75A-7F4F-A376B1C46477}"/>
              </a:ext>
            </a:extLst>
          </p:cNvPr>
          <p:cNvSpPr>
            <a:spLocks noGrp="1"/>
          </p:cNvSpPr>
          <p:nvPr>
            <p:ph type="title"/>
          </p:nvPr>
        </p:nvSpPr>
        <p:spPr>
          <a:xfrm>
            <a:off x="572493" y="238539"/>
            <a:ext cx="11018520" cy="1434415"/>
          </a:xfrm>
        </p:spPr>
        <p:txBody>
          <a:bodyPr anchor="b">
            <a:normAutofit/>
          </a:bodyPr>
          <a:lstStyle/>
          <a:p>
            <a:r>
              <a:rPr lang="en-GB" sz="5400" dirty="0">
                <a:effectLst/>
                <a:latin typeface="Tahoma" panose="020B0604030504040204" pitchFamily="34" charset="0"/>
                <a:ea typeface="Calibri" panose="020F0502020204030204" pitchFamily="34" charset="0"/>
              </a:rPr>
              <a:t>Le </a:t>
            </a:r>
            <a:r>
              <a:rPr lang="en-GB" sz="5400" dirty="0" err="1">
                <a:effectLst/>
                <a:latin typeface="Tahoma" panose="020B0604030504040204" pitchFamily="34" charset="0"/>
                <a:ea typeface="Calibri" panose="020F0502020204030204" pitchFamily="34" charset="0"/>
              </a:rPr>
              <a:t>projet</a:t>
            </a:r>
            <a:r>
              <a:rPr lang="en-GB" sz="5400" dirty="0">
                <a:effectLst/>
                <a:latin typeface="Tahoma" panose="020B0604030504040204" pitchFamily="34" charset="0"/>
                <a:ea typeface="Calibri" panose="020F0502020204030204" pitchFamily="34" charset="0"/>
              </a:rPr>
              <a:t> ONLIVE</a:t>
            </a:r>
            <a:endParaRPr lang="en-GB" sz="5400" dirty="0"/>
          </a:p>
        </p:txBody>
      </p:sp>
      <p:sp>
        <p:nvSpPr>
          <p:cNvPr id="2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C0E7BAC3-ADD4-083B-9E07-A84C83B8FF7F}"/>
              </a:ext>
            </a:extLst>
          </p:cNvPr>
          <p:cNvSpPr>
            <a:spLocks noGrp="1"/>
          </p:cNvSpPr>
          <p:nvPr>
            <p:ph idx="1"/>
          </p:nvPr>
        </p:nvSpPr>
        <p:spPr>
          <a:xfrm>
            <a:off x="572493" y="2071316"/>
            <a:ext cx="6713552" cy="4119172"/>
          </a:xfrm>
        </p:spPr>
        <p:txBody>
          <a:bodyPr anchor="t">
            <a:normAutofit lnSpcReduction="10000"/>
          </a:bodyPr>
          <a:lstStyle/>
          <a:p>
            <a:pPr marL="0" indent="0">
              <a:spcAft>
                <a:spcPts val="800"/>
              </a:spcAft>
              <a:buNone/>
            </a:pPr>
            <a:r>
              <a:rPr lang="fr-FR" sz="2200" dirty="0">
                <a:effectLst/>
                <a:latin typeface="Tahoma" panose="020B0604030504040204" pitchFamily="34" charset="0"/>
                <a:ea typeface="Calibri" panose="020F0502020204030204" pitchFamily="34" charset="0"/>
                <a:cs typeface="Times New Roman" panose="02020603050405020304" pitchFamily="18" charset="0"/>
              </a:rPr>
              <a:t>ONLIVE était un projet de partenariat stratégique Erasmus+ (2016-2018), qui visait à apporter des réponses aux problèmes de </a:t>
            </a:r>
            <a:r>
              <a:rPr lang="fr-FR" sz="2200" dirty="0" err="1">
                <a:effectLst/>
                <a:latin typeface="Tahoma" panose="020B0604030504040204" pitchFamily="34" charset="0"/>
                <a:ea typeface="Calibri" panose="020F0502020204030204" pitchFamily="34" charset="0"/>
                <a:cs typeface="Times New Roman" panose="02020603050405020304" pitchFamily="18" charset="0"/>
              </a:rPr>
              <a:t>cyber-harcèlement</a:t>
            </a:r>
            <a:r>
              <a:rPr lang="fr-FR" sz="2200" dirty="0">
                <a:effectLst/>
                <a:latin typeface="Tahoma" panose="020B0604030504040204" pitchFamily="34" charset="0"/>
                <a:ea typeface="Calibri" panose="020F0502020204030204" pitchFamily="34" charset="0"/>
                <a:cs typeface="Times New Roman" panose="02020603050405020304" pitchFamily="18" charset="0"/>
              </a:rPr>
              <a:t> entre élèves. Les objectifs étaient l'échange de bonnes pratiques entre les professionnels des pays européens partenaires, la création conjointe d'outils contre la cyberintimidation et la mise en œuvre d'ateliers de sensibilisation avec des méthodes d'éducation non formelle dans des écoles en Espagne, en France et en Italie.</a:t>
            </a:r>
          </a:p>
          <a:p>
            <a:pPr marL="0" indent="0">
              <a:spcAft>
                <a:spcPts val="800"/>
              </a:spcAft>
              <a:buNone/>
            </a:pPr>
            <a:r>
              <a:rPr lang="fr-FR" sz="2200" dirty="0">
                <a:effectLst/>
                <a:latin typeface="Tahoma" panose="020B0604030504040204" pitchFamily="34" charset="0"/>
                <a:ea typeface="Calibri" panose="020F0502020204030204" pitchFamily="34" charset="0"/>
                <a:cs typeface="Times New Roman" panose="02020603050405020304" pitchFamily="18" charset="0"/>
              </a:rPr>
              <a:t>Le T-</a:t>
            </a:r>
            <a:r>
              <a:rPr lang="fr-FR" sz="2200" dirty="0" err="1">
                <a:effectLst/>
                <a:latin typeface="Tahoma" panose="020B0604030504040204" pitchFamily="34" charset="0"/>
                <a:ea typeface="Calibri" panose="020F0502020204030204" pitchFamily="34" charset="0"/>
                <a:cs typeface="Times New Roman" panose="02020603050405020304" pitchFamily="18" charset="0"/>
              </a:rPr>
              <a:t>Comic</a:t>
            </a:r>
            <a:r>
              <a:rPr lang="fr-FR" sz="2200" dirty="0">
                <a:effectLst/>
                <a:latin typeface="Tahoma" panose="020B0604030504040204" pitchFamily="34" charset="0"/>
                <a:ea typeface="Calibri" panose="020F0502020204030204" pitchFamily="34" charset="0"/>
                <a:cs typeface="Times New Roman" panose="02020603050405020304" pitchFamily="18" charset="0"/>
              </a:rPr>
              <a:t>-Kit ONLIVE est un outil utile pour les enseignants et les travailleurs de jeunesse qui souhaitent réaliser des ateliers pour aborder cette question avec leurs jeunes.</a:t>
            </a:r>
            <a:endParaRPr lang="en-GB" sz="2200" dirty="0"/>
          </a:p>
        </p:txBody>
      </p:sp>
      <p:pic>
        <p:nvPicPr>
          <p:cNvPr id="7" name="Image 6" descr="Une image contenant texte, intérieur, personne&#10;&#10;Description générée automatiquement">
            <a:extLst>
              <a:ext uri="{FF2B5EF4-FFF2-40B4-BE49-F238E27FC236}">
                <a16:creationId xmlns:a16="http://schemas.microsoft.com/office/drawing/2014/main" id="{A02694FF-FC84-DE93-9987-1DDDA8557E2C}"/>
              </a:ext>
            </a:extLst>
          </p:cNvPr>
          <p:cNvPicPr>
            <a:picLocks noChangeAspect="1"/>
          </p:cNvPicPr>
          <p:nvPr/>
        </p:nvPicPr>
        <p:blipFill rotWithShape="1">
          <a:blip r:embed="rId2">
            <a:extLst>
              <a:ext uri="{28A0092B-C50C-407E-A947-70E740481C1C}">
                <a14:useLocalDpi xmlns:a14="http://schemas.microsoft.com/office/drawing/2010/main" val="0"/>
              </a:ext>
            </a:extLst>
          </a:blip>
          <a:srcRect t="15537" r="1" b="6506"/>
          <a:stretch/>
        </p:blipFill>
        <p:spPr>
          <a:xfrm>
            <a:off x="7675658" y="2093976"/>
            <a:ext cx="3941064" cy="4096512"/>
          </a:xfrm>
          <a:prstGeom prst="rect">
            <a:avLst/>
          </a:prstGeom>
        </p:spPr>
      </p:pic>
    </p:spTree>
    <p:extLst>
      <p:ext uri="{BB962C8B-B14F-4D97-AF65-F5344CB8AC3E}">
        <p14:creationId xmlns:p14="http://schemas.microsoft.com/office/powerpoint/2010/main" val="70428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EC40F7-E9A4-5DBD-D8FD-74BC3DD4AE99}"/>
              </a:ext>
            </a:extLst>
          </p:cNvPr>
          <p:cNvSpPr>
            <a:spLocks noGrp="1"/>
          </p:cNvSpPr>
          <p:nvPr>
            <p:ph type="title"/>
          </p:nvPr>
        </p:nvSpPr>
        <p:spPr>
          <a:xfrm>
            <a:off x="838200" y="365125"/>
            <a:ext cx="10515600" cy="1325563"/>
          </a:xfrm>
        </p:spPr>
        <p:txBody>
          <a:bodyPr>
            <a:normAutofit fontScale="90000"/>
          </a:bodyPr>
          <a:lstStyle/>
          <a:p>
            <a:r>
              <a:rPr lang="en-GB" sz="5400" dirty="0">
                <a:latin typeface="Tahoma" panose="020B0604030504040204" pitchFamily="34" charset="0"/>
                <a:ea typeface="Tahoma" panose="020B0604030504040204" pitchFamily="34" charset="0"/>
                <a:cs typeface="Tahoma" panose="020B0604030504040204" pitchFamily="34" charset="0"/>
              </a:rPr>
              <a:t>ACTIVITÉ SUR LE CYBER-HARCÈLEMENT</a:t>
            </a:r>
            <a:endParaRPr lang="en-GB"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CC52651-5065-CE91-2F6E-A135933915C8}"/>
              </a:ext>
            </a:extLst>
          </p:cNvPr>
          <p:cNvSpPr>
            <a:spLocks noGrp="1"/>
          </p:cNvSpPr>
          <p:nvPr>
            <p:ph idx="1"/>
          </p:nvPr>
        </p:nvSpPr>
        <p:spPr>
          <a:xfrm>
            <a:off x="838200" y="1929384"/>
            <a:ext cx="10515600" cy="4251960"/>
          </a:xfrm>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Créez en groupes nationaux et dans votre langue nationale une histoire courte sur l'un des types de </a:t>
            </a:r>
            <a:r>
              <a:rPr lang="fr-FR" sz="2400" dirty="0" err="1">
                <a:latin typeface="Tahoma" panose="020B0604030504040204" pitchFamily="34" charset="0"/>
                <a:ea typeface="Tahoma" panose="020B0604030504040204" pitchFamily="34" charset="0"/>
                <a:cs typeface="Tahoma" panose="020B0604030504040204" pitchFamily="34" charset="0"/>
              </a:rPr>
              <a:t>cyber-harcèlement</a:t>
            </a:r>
            <a:r>
              <a:rPr lang="fr-FR" sz="2400" dirty="0">
                <a:latin typeface="Tahoma" panose="020B0604030504040204" pitchFamily="34" charset="0"/>
                <a:ea typeface="Tahoma" panose="020B0604030504040204" pitchFamily="34" charset="0"/>
                <a:cs typeface="Tahoma" panose="020B0604030504040204" pitchFamily="34" charset="0"/>
              </a:rPr>
              <a:t> sous la forme d'une bande dessinée.</a:t>
            </a:r>
          </a:p>
          <a:p>
            <a:r>
              <a:rPr lang="fr-FR" sz="2400" dirty="0">
                <a:latin typeface="Tahoma" panose="020B0604030504040204" pitchFamily="34" charset="0"/>
                <a:ea typeface="Tahoma" panose="020B0604030504040204" pitchFamily="34" charset="0"/>
                <a:cs typeface="Tahoma" panose="020B0604030504040204" pitchFamily="34" charset="0"/>
              </a:rPr>
              <a:t>Composez une question + la réponse ou une déclaration + votre commentaire sur l'histoire.</a:t>
            </a:r>
          </a:p>
          <a:p>
            <a:r>
              <a:rPr lang="fr-FR" sz="2400" dirty="0">
                <a:latin typeface="Tahoma" panose="020B0604030504040204" pitchFamily="34" charset="0"/>
                <a:ea typeface="Tahoma" panose="020B0604030504040204" pitchFamily="34" charset="0"/>
                <a:cs typeface="Tahoma" panose="020B0604030504040204" pitchFamily="34" charset="0"/>
              </a:rPr>
              <a:t>Traduisez le texte des bulles (s'il y en a) en anglais, et découpez-les pour les rendre interchangeables.</a:t>
            </a:r>
          </a:p>
          <a:p>
            <a:pPr marL="0" indent="0">
              <a:buNone/>
            </a:pPr>
            <a:endParaRPr lang="en-GB" sz="2200" dirty="0"/>
          </a:p>
        </p:txBody>
      </p:sp>
      <p:sp>
        <p:nvSpPr>
          <p:cNvPr id="6" name="Bulle narrative : ronde 5">
            <a:extLst>
              <a:ext uri="{FF2B5EF4-FFF2-40B4-BE49-F238E27FC236}">
                <a16:creationId xmlns:a16="http://schemas.microsoft.com/office/drawing/2014/main" id="{DB39506A-883D-5854-7C94-46E1FA539091}"/>
              </a:ext>
            </a:extLst>
          </p:cNvPr>
          <p:cNvSpPr/>
          <p:nvPr/>
        </p:nvSpPr>
        <p:spPr>
          <a:xfrm>
            <a:off x="3335822" y="4746300"/>
            <a:ext cx="914400" cy="6126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Bulle narrative : rectangle 6">
            <a:extLst>
              <a:ext uri="{FF2B5EF4-FFF2-40B4-BE49-F238E27FC236}">
                <a16:creationId xmlns:a16="http://schemas.microsoft.com/office/drawing/2014/main" id="{81FDE030-49D5-9FB5-8DA0-C523430CAE8A}"/>
              </a:ext>
            </a:extLst>
          </p:cNvPr>
          <p:cNvSpPr/>
          <p:nvPr/>
        </p:nvSpPr>
        <p:spPr>
          <a:xfrm>
            <a:off x="4847190" y="4746300"/>
            <a:ext cx="914400" cy="6126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hylactère : pensées 8">
            <a:extLst>
              <a:ext uri="{FF2B5EF4-FFF2-40B4-BE49-F238E27FC236}">
                <a16:creationId xmlns:a16="http://schemas.microsoft.com/office/drawing/2014/main" id="{EC6B84E3-B44B-9D06-7CFB-27E6E9BDBEE1}"/>
              </a:ext>
            </a:extLst>
          </p:cNvPr>
          <p:cNvSpPr/>
          <p:nvPr/>
        </p:nvSpPr>
        <p:spPr>
          <a:xfrm>
            <a:off x="6599790" y="4746300"/>
            <a:ext cx="914400" cy="6126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7083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6D9C90BC-45B3-9BC1-2C37-45B65D369546}"/>
              </a:ext>
            </a:extLst>
          </p:cNvPr>
          <p:cNvSpPr>
            <a:spLocks noGrp="1"/>
          </p:cNvSpPr>
          <p:nvPr>
            <p:ph type="title"/>
          </p:nvPr>
        </p:nvSpPr>
        <p:spPr>
          <a:xfrm>
            <a:off x="803776" y="1001486"/>
            <a:ext cx="6190412" cy="917565"/>
          </a:xfrm>
        </p:spPr>
        <p:txBody>
          <a:bodyPr anchor="b">
            <a:normAutofit/>
          </a:bodyPr>
          <a:lstStyle/>
          <a:p>
            <a:r>
              <a:rPr lang="en-GB" dirty="0">
                <a:latin typeface="Tahoma" panose="020B0604030504040204" pitchFamily="34" charset="0"/>
                <a:ea typeface="Tahoma" panose="020B0604030504040204" pitchFamily="34" charset="0"/>
                <a:cs typeface="Tahoma" panose="020B0604030504040204" pitchFamily="34" charset="0"/>
              </a:rPr>
              <a:t>HARCÈLEMENT</a:t>
            </a:r>
          </a:p>
        </p:txBody>
      </p:sp>
      <p:cxnSp>
        <p:nvCxnSpPr>
          <p:cNvPr id="12" name="!!Straight Connector">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64BDFF8E-EDF0-9A49-EBD5-E33FF554C384}"/>
              </a:ext>
            </a:extLst>
          </p:cNvPr>
          <p:cNvSpPr>
            <a:spLocks noGrp="1"/>
          </p:cNvSpPr>
          <p:nvPr>
            <p:ph idx="1"/>
          </p:nvPr>
        </p:nvSpPr>
        <p:spPr>
          <a:xfrm>
            <a:off x="803776" y="2114066"/>
            <a:ext cx="6190412" cy="4059723"/>
          </a:xfrm>
        </p:spPr>
        <p:txBody>
          <a:bodyPr anchor="t">
            <a:normAutofit fontScale="92500" lnSpcReduction="20000"/>
          </a:bodyPr>
          <a:lstStyle/>
          <a:p>
            <a:pPr marL="0" indent="0">
              <a:spcAft>
                <a:spcPts val="800"/>
              </a:spcAft>
              <a:buNone/>
            </a:pPr>
            <a:r>
              <a:rPr lang="fr-FR" sz="1800" dirty="0" err="1">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Bullying</a:t>
            </a:r>
            <a:r>
              <a:rPr lang="fr-F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 - ou harcèlement - peut être défini comme une violation répétée et intentionnelle d'une personne par une autre ou par un groupe, dans une situation de déséquilibre de pouvoir (le harceleur exerce un contrôle physique et/ou psychologique sur sa cible ou la maltraite avec un groupe de sympathisants qu'il a réunis autour de lui).</a:t>
            </a:r>
          </a:p>
          <a:p>
            <a:pPr marL="0" indent="0">
              <a:spcAft>
                <a:spcPts val="800"/>
              </a:spcAft>
              <a:buNone/>
            </a:pPr>
            <a:r>
              <a:rPr lang="fr-F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L'intimidation est un phénomène qui se produit dans de nombreux contextes sociaux : école, université, lieu de travail, famille et foyer. Il peut prendre de nombreuses formes </a:t>
            </a:r>
          </a:p>
          <a:p>
            <a:pPr>
              <a:spcAft>
                <a:spcPts val="800"/>
              </a:spcAft>
            </a:pPr>
            <a:r>
              <a:rPr lang="fr-F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verbale (insultes, moqueries), </a:t>
            </a:r>
          </a:p>
          <a:p>
            <a:pPr>
              <a:spcAft>
                <a:spcPts val="800"/>
              </a:spcAft>
            </a:pPr>
            <a:r>
              <a:rPr lang="fr-F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psychologique ou morale (dénigrement, humiliation, menaces, rumeurs), </a:t>
            </a:r>
          </a:p>
          <a:p>
            <a:pPr>
              <a:spcAft>
                <a:spcPts val="800"/>
              </a:spcAft>
            </a:pPr>
            <a:r>
              <a:rPr lang="fr-F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physique (bousculades, coups) ou </a:t>
            </a:r>
          </a:p>
          <a:p>
            <a:pPr>
              <a:spcAft>
                <a:spcPts val="800"/>
              </a:spcAft>
            </a:pPr>
            <a:r>
              <a:rPr lang="fr-F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sexuelle (attouchements, baisers forcés, avances sexuelles).</a:t>
            </a:r>
            <a:endParaRPr lang="en-GB" sz="1300" dirty="0">
              <a:solidFill>
                <a:schemeClr val="tx1">
                  <a:alpha val="80000"/>
                </a:schemeClr>
              </a:solidFill>
            </a:endParaRPr>
          </a:p>
        </p:txBody>
      </p:sp>
      <p:pic>
        <p:nvPicPr>
          <p:cNvPr id="5" name="Image 4">
            <a:extLst>
              <a:ext uri="{FF2B5EF4-FFF2-40B4-BE49-F238E27FC236}">
                <a16:creationId xmlns:a16="http://schemas.microsoft.com/office/drawing/2014/main" id="{9966AFFC-4CC7-B7A8-B371-C5CB300BCD9D}"/>
              </a:ext>
            </a:extLst>
          </p:cNvPr>
          <p:cNvPicPr>
            <a:picLocks noChangeAspect="1"/>
          </p:cNvPicPr>
          <p:nvPr/>
        </p:nvPicPr>
        <p:blipFill rotWithShape="1">
          <a:blip r:embed="rId2">
            <a:extLst>
              <a:ext uri="{28A0092B-C50C-407E-A947-70E740481C1C}">
                <a14:useLocalDpi xmlns:a14="http://schemas.microsoft.com/office/drawing/2010/main" val="0"/>
              </a:ext>
            </a:extLst>
          </a:blip>
          <a:srcRect l="18185" r="38315" b="1"/>
          <a:stretch/>
        </p:blipFill>
        <p:spPr>
          <a:xfrm>
            <a:off x="7451965" y="1665519"/>
            <a:ext cx="4267645" cy="4267645"/>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6" name="!!circle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3672593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A8ADD01-148C-A711-A498-3DC6D82E049A}"/>
              </a:ext>
            </a:extLst>
          </p:cNvPr>
          <p:cNvSpPr>
            <a:spLocks noGrp="1"/>
          </p:cNvSpPr>
          <p:nvPr>
            <p:ph type="title"/>
          </p:nvPr>
        </p:nvSpPr>
        <p:spPr>
          <a:xfrm>
            <a:off x="838200" y="365125"/>
            <a:ext cx="10515600" cy="1325563"/>
          </a:xfrm>
        </p:spPr>
        <p:txBody>
          <a:bodyPr>
            <a:normAutofit/>
          </a:bodyPr>
          <a:lstStyle/>
          <a:p>
            <a:r>
              <a:rPr lang="en-GB" dirty="0">
                <a:effectLst/>
                <a:latin typeface="Tahoma" panose="020B0604030504040204" pitchFamily="34" charset="0"/>
                <a:ea typeface="Calibri" panose="020F0502020204030204" pitchFamily="34" charset="0"/>
              </a:rPr>
              <a:t>CYBER-HARCÈLEMENT</a:t>
            </a:r>
            <a:endParaRPr lang="en-GB"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5C8E4187-2913-D18B-FB32-F037E3A90697}"/>
              </a:ext>
            </a:extLst>
          </p:cNvPr>
          <p:cNvSpPr>
            <a:spLocks noGrp="1"/>
          </p:cNvSpPr>
          <p:nvPr>
            <p:ph idx="1"/>
          </p:nvPr>
        </p:nvSpPr>
        <p:spPr>
          <a:xfrm>
            <a:off x="838200" y="1929384"/>
            <a:ext cx="10515600" cy="4251960"/>
          </a:xfrm>
        </p:spPr>
        <p:txBody>
          <a:bodyPr>
            <a:normAutofit/>
          </a:bodyPr>
          <a:lstStyle/>
          <a:p>
            <a:pPr marL="0" indent="0">
              <a:spcAft>
                <a:spcPts val="800"/>
              </a:spcAft>
              <a:buNone/>
            </a:pPr>
            <a:r>
              <a:rPr lang="fr-FR" sz="2200" dirty="0">
                <a:effectLst/>
                <a:latin typeface="Tahoma" panose="020B0604030504040204" pitchFamily="34" charset="0"/>
                <a:ea typeface="Calibri" panose="020F0502020204030204" pitchFamily="34" charset="0"/>
                <a:cs typeface="Times New Roman" panose="02020603050405020304" pitchFamily="18" charset="0"/>
              </a:rPr>
              <a:t>Avec l'émergence du Web et des smartphones au milieu des années 2000, de nouvelles formes de harcèlement et de violence sont apparues : envoi de SMS insultants ou menaçants, envoi de courriels explicites ou sexuellement suggestifs, happy </a:t>
            </a:r>
            <a:r>
              <a:rPr lang="fr-FR" sz="2200" dirty="0" err="1">
                <a:effectLst/>
                <a:latin typeface="Tahoma" panose="020B0604030504040204" pitchFamily="34" charset="0"/>
                <a:ea typeface="Calibri" panose="020F0502020204030204" pitchFamily="34" charset="0"/>
                <a:cs typeface="Times New Roman" panose="02020603050405020304" pitchFamily="18" charset="0"/>
              </a:rPr>
              <a:t>slapping</a:t>
            </a:r>
            <a:r>
              <a:rPr lang="fr-FR" sz="2200" dirty="0">
                <a:effectLst/>
                <a:latin typeface="Tahoma" panose="020B0604030504040204" pitchFamily="34" charset="0"/>
                <a:ea typeface="Calibri" panose="020F0502020204030204" pitchFamily="34" charset="0"/>
                <a:cs typeface="Times New Roman" panose="02020603050405020304" pitchFamily="18" charset="0"/>
              </a:rPr>
              <a:t>, usurpation d'identité, </a:t>
            </a:r>
            <a:r>
              <a:rPr lang="fr-FR" sz="2200" dirty="0" err="1">
                <a:effectLst/>
                <a:latin typeface="Tahoma" panose="020B0604030504040204" pitchFamily="34" charset="0"/>
                <a:ea typeface="Calibri" panose="020F0502020204030204" pitchFamily="34" charset="0"/>
                <a:cs typeface="Times New Roman" panose="02020603050405020304" pitchFamily="18" charset="0"/>
              </a:rPr>
              <a:t>revenge</a:t>
            </a:r>
            <a:r>
              <a:rPr lang="fr-FR" sz="2200" dirty="0">
                <a:effectLst/>
                <a:latin typeface="Tahoma" panose="020B0604030504040204" pitchFamily="34" charset="0"/>
                <a:ea typeface="Calibri" panose="020F0502020204030204" pitchFamily="34" charset="0"/>
                <a:cs typeface="Times New Roman" panose="02020603050405020304" pitchFamily="18" charset="0"/>
              </a:rPr>
              <a:t> porn... </a:t>
            </a:r>
          </a:p>
          <a:p>
            <a:pPr marL="0" indent="0">
              <a:spcAft>
                <a:spcPts val="800"/>
              </a:spcAft>
              <a:buNone/>
            </a:pPr>
            <a:r>
              <a:rPr lang="fr-FR" sz="2200" dirty="0">
                <a:effectLst/>
                <a:latin typeface="Tahoma" panose="020B0604030504040204" pitchFamily="34" charset="0"/>
                <a:ea typeface="Calibri" panose="020F0502020204030204" pitchFamily="34" charset="0"/>
                <a:cs typeface="Times New Roman" panose="02020603050405020304" pitchFamily="18" charset="0"/>
              </a:rPr>
              <a:t>En quoi le </a:t>
            </a:r>
            <a:r>
              <a:rPr lang="fr-FR" sz="2200" dirty="0" err="1">
                <a:effectLst/>
                <a:latin typeface="Tahoma" panose="020B0604030504040204" pitchFamily="34" charset="0"/>
                <a:ea typeface="Calibri" panose="020F0502020204030204" pitchFamily="34" charset="0"/>
                <a:cs typeface="Times New Roman" panose="02020603050405020304" pitchFamily="18" charset="0"/>
              </a:rPr>
              <a:t>cyber-harcèlement</a:t>
            </a:r>
            <a:r>
              <a:rPr lang="fr-FR" sz="2200" dirty="0">
                <a:effectLst/>
                <a:latin typeface="Tahoma" panose="020B0604030504040204" pitchFamily="34" charset="0"/>
                <a:ea typeface="Calibri" panose="020F0502020204030204" pitchFamily="34" charset="0"/>
                <a:cs typeface="Times New Roman" panose="02020603050405020304" pitchFamily="18" charset="0"/>
              </a:rPr>
              <a:t> diffère-t-il du harcèlement traditionnel ?</a:t>
            </a:r>
          </a:p>
          <a:p>
            <a:pPr>
              <a:spcAft>
                <a:spcPts val="800"/>
              </a:spcAft>
            </a:pPr>
            <a:r>
              <a:rPr lang="fr-FR" sz="2200" dirty="0">
                <a:effectLst/>
                <a:latin typeface="Tahoma" panose="020B0604030504040204" pitchFamily="34" charset="0"/>
                <a:ea typeface="Calibri" panose="020F0502020204030204" pitchFamily="34" charset="0"/>
                <a:cs typeface="Times New Roman" panose="02020603050405020304" pitchFamily="18" charset="0"/>
              </a:rPr>
              <a:t>Les harceleurs peuvent agir de manière anonyme ou pseudonyme ;</a:t>
            </a:r>
          </a:p>
          <a:p>
            <a:pPr>
              <a:spcAft>
                <a:spcPts val="800"/>
              </a:spcAft>
            </a:pPr>
            <a:r>
              <a:rPr lang="fr-FR" sz="2200" dirty="0">
                <a:latin typeface="Tahoma" panose="020B0604030504040204" pitchFamily="34" charset="0"/>
                <a:ea typeface="Calibri" panose="020F0502020204030204" pitchFamily="34" charset="0"/>
                <a:cs typeface="Times New Roman" panose="02020603050405020304" pitchFamily="18" charset="0"/>
              </a:rPr>
              <a:t>L</a:t>
            </a:r>
            <a:r>
              <a:rPr lang="fr-FR" sz="2200" dirty="0">
                <a:effectLst/>
                <a:latin typeface="Tahoma" panose="020B0604030504040204" pitchFamily="34" charset="0"/>
                <a:ea typeface="Calibri" panose="020F0502020204030204" pitchFamily="34" charset="0"/>
                <a:cs typeface="Times New Roman" panose="02020603050405020304" pitchFamily="18" charset="0"/>
              </a:rPr>
              <a:t>e contenu peut se propager de manière virale en impliquant de nombreuses autres personnes comme témoins</a:t>
            </a:r>
          </a:p>
          <a:p>
            <a:pPr>
              <a:spcAft>
                <a:spcPts val="800"/>
              </a:spcAft>
            </a:pPr>
            <a:r>
              <a:rPr lang="fr-FR" sz="2200" dirty="0">
                <a:effectLst/>
                <a:latin typeface="Tahoma" panose="020B0604030504040204" pitchFamily="34" charset="0"/>
                <a:ea typeface="Calibri" panose="020F0502020204030204" pitchFamily="34" charset="0"/>
                <a:cs typeface="Times New Roman" panose="02020603050405020304" pitchFamily="18" charset="0"/>
              </a:rPr>
              <a:t>La nature répétitive et l'intention de nuire sont plus difficiles à saisir.</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728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9B512C6C-FAA7-0784-34CF-194FEB713B27}"/>
              </a:ext>
            </a:extLst>
          </p:cNvPr>
          <p:cNvPicPr>
            <a:picLocks noChangeAspect="1"/>
          </p:cNvPicPr>
          <p:nvPr/>
        </p:nvPicPr>
        <p:blipFill rotWithShape="1">
          <a:blip r:embed="rId2">
            <a:extLst>
              <a:ext uri="{28A0092B-C50C-407E-A947-70E740481C1C}">
                <a14:useLocalDpi xmlns:a14="http://schemas.microsoft.com/office/drawing/2010/main" val="0"/>
              </a:ext>
            </a:extLst>
          </a:blip>
          <a:srcRect l="1396" r="4486" b="-1"/>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EAE05AA-C291-1F57-EA07-F19928641295}"/>
              </a:ext>
            </a:extLst>
          </p:cNvPr>
          <p:cNvSpPr>
            <a:spLocks noGrp="1"/>
          </p:cNvSpPr>
          <p:nvPr>
            <p:ph type="title"/>
          </p:nvPr>
        </p:nvSpPr>
        <p:spPr>
          <a:xfrm>
            <a:off x="838200" y="365125"/>
            <a:ext cx="3822189" cy="1899912"/>
          </a:xfrm>
        </p:spPr>
        <p:txBody>
          <a:bodyPr>
            <a:normAutofit/>
          </a:bodyPr>
          <a:lstStyle/>
          <a:p>
            <a:r>
              <a:rPr lang="en-GB" sz="3700" dirty="0">
                <a:latin typeface="Tahoma" panose="020B0604030504040204" pitchFamily="34" charset="0"/>
                <a:ea typeface="Tahoma" panose="020B0604030504040204" pitchFamily="34" charset="0"/>
                <a:cs typeface="Tahoma" panose="020B0604030504040204" pitchFamily="34" charset="0"/>
              </a:rPr>
              <a:t>TYPES DE </a:t>
            </a:r>
            <a:r>
              <a:rPr lang="en-GB" sz="4000" dirty="0">
                <a:effectLst/>
                <a:latin typeface="Tahoma" panose="020B0604030504040204" pitchFamily="34" charset="0"/>
                <a:ea typeface="Calibri" panose="020F0502020204030204" pitchFamily="34" charset="0"/>
              </a:rPr>
              <a:t>CYBER-HARCÈLEMENT</a:t>
            </a:r>
            <a:endParaRPr lang="en-GB" sz="3700" dirty="0"/>
          </a:p>
        </p:txBody>
      </p:sp>
      <p:sp>
        <p:nvSpPr>
          <p:cNvPr id="9" name="Content Placeholder 8">
            <a:extLst>
              <a:ext uri="{FF2B5EF4-FFF2-40B4-BE49-F238E27FC236}">
                <a16:creationId xmlns:a16="http://schemas.microsoft.com/office/drawing/2014/main" id="{DA2ECA7B-5A8C-F928-A232-34161358E143}"/>
              </a:ext>
            </a:extLst>
          </p:cNvPr>
          <p:cNvSpPr>
            <a:spLocks noGrp="1"/>
          </p:cNvSpPr>
          <p:nvPr>
            <p:ph idx="1"/>
          </p:nvPr>
        </p:nvSpPr>
        <p:spPr>
          <a:xfrm>
            <a:off x="838200" y="2434201"/>
            <a:ext cx="3822189" cy="3742762"/>
          </a:xfrm>
        </p:spPr>
        <p:txBody>
          <a:bodyPr>
            <a:norm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FLAMING</a:t>
            </a:r>
          </a:p>
          <a:p>
            <a:r>
              <a:rPr lang="en-US" sz="2000" b="1" dirty="0">
                <a:latin typeface="Tahoma" panose="020B0604030504040204" pitchFamily="34" charset="0"/>
                <a:ea typeface="Tahoma" panose="020B0604030504040204" pitchFamily="34" charset="0"/>
                <a:cs typeface="Tahoma" panose="020B0604030504040204" pitchFamily="34" charset="0"/>
              </a:rPr>
              <a:t>HARCÈLEMENT</a:t>
            </a:r>
          </a:p>
          <a:p>
            <a:r>
              <a:rPr lang="en-US" sz="2000" b="1" dirty="0">
                <a:latin typeface="Tahoma" panose="020B0604030504040204" pitchFamily="34" charset="0"/>
                <a:ea typeface="Tahoma" panose="020B0604030504040204" pitchFamily="34" charset="0"/>
                <a:cs typeface="Tahoma" panose="020B0604030504040204" pitchFamily="34" charset="0"/>
              </a:rPr>
              <a:t>DENIGRATION</a:t>
            </a:r>
          </a:p>
          <a:p>
            <a:r>
              <a:rPr lang="en-US" sz="2000" b="1" dirty="0">
                <a:latin typeface="Tahoma" panose="020B0604030504040204" pitchFamily="34" charset="0"/>
                <a:ea typeface="Tahoma" panose="020B0604030504040204" pitchFamily="34" charset="0"/>
                <a:cs typeface="Tahoma" panose="020B0604030504040204" pitchFamily="34" charset="0"/>
              </a:rPr>
              <a:t>IMPERSONATION</a:t>
            </a:r>
          </a:p>
          <a:p>
            <a:r>
              <a:rPr lang="en-US" sz="2000" b="1" dirty="0">
                <a:latin typeface="Tahoma" panose="020B0604030504040204" pitchFamily="34" charset="0"/>
                <a:ea typeface="Tahoma" panose="020B0604030504040204" pitchFamily="34" charset="0"/>
                <a:cs typeface="Tahoma" panose="020B0604030504040204" pitchFamily="34" charset="0"/>
              </a:rPr>
              <a:t>OUTING/TRICHERIE</a:t>
            </a:r>
          </a:p>
          <a:p>
            <a:r>
              <a:rPr lang="en-US" sz="2000" b="1" dirty="0">
                <a:latin typeface="Tahoma" panose="020B0604030504040204" pitchFamily="34" charset="0"/>
                <a:ea typeface="Tahoma" panose="020B0604030504040204" pitchFamily="34" charset="0"/>
                <a:cs typeface="Tahoma" panose="020B0604030504040204" pitchFamily="34" charset="0"/>
              </a:rPr>
              <a:t>EXCLUSION</a:t>
            </a:r>
          </a:p>
          <a:p>
            <a:r>
              <a:rPr lang="en-US" sz="2000" b="1" dirty="0">
                <a:latin typeface="Tahoma" panose="020B0604030504040204" pitchFamily="34" charset="0"/>
                <a:ea typeface="Tahoma" panose="020B0604030504040204" pitchFamily="34" charset="0"/>
                <a:cs typeface="Tahoma" panose="020B0604030504040204" pitchFamily="34" charset="0"/>
              </a:rPr>
              <a:t>CYBERSTALKING</a:t>
            </a:r>
          </a:p>
          <a:p>
            <a:r>
              <a:rPr lang="en-US" sz="2000" b="1" dirty="0">
                <a:latin typeface="Tahoma" panose="020B0604030504040204" pitchFamily="34" charset="0"/>
                <a:ea typeface="Tahoma" panose="020B0604030504040204" pitchFamily="34" charset="0"/>
                <a:cs typeface="Tahoma" panose="020B0604030504040204" pitchFamily="34" charset="0"/>
              </a:rPr>
              <a:t>CYBERBASHING/HAPPY SLAPPING</a:t>
            </a:r>
            <a:endParaRPr lang="en-US" sz="2000" dirty="0"/>
          </a:p>
          <a:p>
            <a:endParaRPr lang="en-US" sz="2000" dirty="0"/>
          </a:p>
          <a:p>
            <a:pPr marL="0" indent="0">
              <a:buNone/>
            </a:pPr>
            <a:endParaRPr lang="en-US" sz="2000" dirty="0"/>
          </a:p>
        </p:txBody>
      </p:sp>
    </p:spTree>
    <p:extLst>
      <p:ext uri="{BB962C8B-B14F-4D97-AF65-F5344CB8AC3E}">
        <p14:creationId xmlns:p14="http://schemas.microsoft.com/office/powerpoint/2010/main" val="2749408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3D4E9-B985-EFA6-7A7D-7B533D5AA47E}"/>
              </a:ext>
            </a:extLst>
          </p:cNvPr>
          <p:cNvSpPr>
            <a:spLocks noGrp="1"/>
          </p:cNvSpPr>
          <p:nvPr>
            <p:ph type="title"/>
          </p:nvPr>
        </p:nvSpPr>
        <p:spPr>
          <a:xfrm>
            <a:off x="481013" y="3752849"/>
            <a:ext cx="3579358" cy="2452687"/>
          </a:xfrm>
        </p:spPr>
        <p:txBody>
          <a:bodyPr anchor="ctr">
            <a:normAutofit/>
          </a:bodyPr>
          <a:lstStyle/>
          <a:p>
            <a:r>
              <a:rPr lang="en-GB" sz="3600" dirty="0">
                <a:latin typeface="Tahoma" panose="020B0604030504040204" pitchFamily="34" charset="0"/>
                <a:ea typeface="Tahoma" panose="020B0604030504040204" pitchFamily="34" charset="0"/>
                <a:cs typeface="Tahoma" panose="020B0604030504040204" pitchFamily="34" charset="0"/>
              </a:rPr>
              <a:t>FLAMING</a:t>
            </a:r>
          </a:p>
        </p:txBody>
      </p:sp>
      <p:pic>
        <p:nvPicPr>
          <p:cNvPr id="4" name="Espace réservé du contenu 3">
            <a:extLst>
              <a:ext uri="{FF2B5EF4-FFF2-40B4-BE49-F238E27FC236}">
                <a16:creationId xmlns:a16="http://schemas.microsoft.com/office/drawing/2014/main" id="{0504ED0F-104D-79E8-14B1-466666C6C1B5}"/>
              </a:ext>
            </a:extLst>
          </p:cNvPr>
          <p:cNvPicPr>
            <a:picLocks noChangeAspect="1"/>
          </p:cNvPicPr>
          <p:nvPr/>
        </p:nvPicPr>
        <p:blipFill rotWithShape="1">
          <a:blip r:embed="rId2"/>
          <a:srcRect b="102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Content Placeholder 7">
            <a:extLst>
              <a:ext uri="{FF2B5EF4-FFF2-40B4-BE49-F238E27FC236}">
                <a16:creationId xmlns:a16="http://schemas.microsoft.com/office/drawing/2014/main" id="{8103EB0D-1CAE-3AD8-0780-2AFDFE33D128}"/>
              </a:ext>
            </a:extLst>
          </p:cNvPr>
          <p:cNvSpPr>
            <a:spLocks noGrp="1"/>
          </p:cNvSpPr>
          <p:nvPr>
            <p:ph idx="1"/>
          </p:nvPr>
        </p:nvSpPr>
        <p:spPr>
          <a:xfrm>
            <a:off x="4223982" y="3752850"/>
            <a:ext cx="7485413" cy="2452687"/>
          </a:xfrm>
        </p:spPr>
        <p:txBody>
          <a:bodyPr anchor="ctr">
            <a:normAutofit fontScale="85000" lnSpcReduction="20000"/>
          </a:bodyPr>
          <a:lstStyle/>
          <a:p>
            <a:pPr marL="0" indent="0">
              <a:lnSpc>
                <a:spcPct val="107000"/>
              </a:lnSpc>
              <a:spcAft>
                <a:spcPts val="800"/>
              </a:spcAft>
              <a:buNone/>
            </a:pPr>
            <a:endParaRPr lang="en-GB" sz="2000" b="1"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FR" sz="2200" spc="30" dirty="0">
                <a:solidFill>
                  <a:srgbClr val="000000"/>
                </a:solidFill>
                <a:effectLst/>
                <a:latin typeface="Tahoma" panose="020B0604030504040204" pitchFamily="34" charset="0"/>
                <a:ea typeface="Tahoma" panose="020B0604030504040204" pitchFamily="34" charset="0"/>
                <a:cs typeface="Tahoma" panose="020B0604030504040204" pitchFamily="34" charset="0"/>
              </a:rPr>
              <a:t>Ce type de harcèlement en ligne consiste à envoyer directement des insultes et des grossièretés à sa cible. Le </a:t>
            </a:r>
            <a:r>
              <a:rPr lang="fr-FR" sz="2200" spc="3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flaming</a:t>
            </a:r>
            <a:r>
              <a:rPr lang="fr-FR" sz="2200" spc="3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consiste à attaquer directement une victime en publiant des messages négatifs avec colère et/ou des vulgarités sur des tableaux de messages tels que ceux des sites de jeux ou des blogs. Les intimidateurs utilisent des majuscules, des images et des symboles pour ajouter de l'émotion à leur argument.</a:t>
            </a:r>
            <a:endParaRPr lang="en-US" sz="1800" dirty="0"/>
          </a:p>
        </p:txBody>
      </p:sp>
    </p:spTree>
    <p:extLst>
      <p:ext uri="{BB962C8B-B14F-4D97-AF65-F5344CB8AC3E}">
        <p14:creationId xmlns:p14="http://schemas.microsoft.com/office/powerpoint/2010/main" val="279363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0F1FFCB8-404C-E423-DEDB-C07FE847B9FD}"/>
              </a:ext>
            </a:extLst>
          </p:cNvPr>
          <p:cNvSpPr>
            <a:spLocks noGrp="1"/>
          </p:cNvSpPr>
          <p:nvPr>
            <p:ph type="title"/>
          </p:nvPr>
        </p:nvSpPr>
        <p:spPr>
          <a:xfrm>
            <a:off x="6657715" y="467271"/>
            <a:ext cx="4195674" cy="926100"/>
          </a:xfrm>
        </p:spPr>
        <p:txBody>
          <a:bodyPr anchor="b">
            <a:normAutofit/>
          </a:bodyPr>
          <a:lstStyle/>
          <a:p>
            <a:r>
              <a:rPr lang="en-GB" sz="4000" dirty="0">
                <a:effectLst/>
                <a:latin typeface="Tahoma" panose="020B0604030504040204" pitchFamily="34" charset="0"/>
                <a:ea typeface="Calibri" panose="020F0502020204030204" pitchFamily="34" charset="0"/>
              </a:rPr>
              <a:t>HARCÈLEMENT</a:t>
            </a:r>
            <a:endParaRPr lang="en-GB" sz="3900" dirty="0"/>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a:extLst>
              <a:ext uri="{FF2B5EF4-FFF2-40B4-BE49-F238E27FC236}">
                <a16:creationId xmlns:a16="http://schemas.microsoft.com/office/drawing/2014/main" id="{A5605150-B95C-90F0-8364-9AFEE2BBC5DA}"/>
              </a:ext>
            </a:extLst>
          </p:cNvPr>
          <p:cNvPicPr>
            <a:picLocks noChangeAspect="1"/>
          </p:cNvPicPr>
          <p:nvPr/>
        </p:nvPicPr>
        <p:blipFill rotWithShape="1">
          <a:blip r:embed="rId2"/>
          <a:srcRect l="35104" r="32897"/>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8" name="Content Placeholder 7">
            <a:extLst>
              <a:ext uri="{FF2B5EF4-FFF2-40B4-BE49-F238E27FC236}">
                <a16:creationId xmlns:a16="http://schemas.microsoft.com/office/drawing/2014/main" id="{79D79744-B402-C46B-2C2E-B9473919BDE6}"/>
              </a:ext>
            </a:extLst>
          </p:cNvPr>
          <p:cNvSpPr>
            <a:spLocks noGrp="1"/>
          </p:cNvSpPr>
          <p:nvPr>
            <p:ph idx="1"/>
          </p:nvPr>
        </p:nvSpPr>
        <p:spPr>
          <a:xfrm>
            <a:off x="6570573" y="1393371"/>
            <a:ext cx="4833134" cy="5203373"/>
          </a:xfrm>
        </p:spPr>
        <p:txBody>
          <a:bodyPr anchor="t">
            <a:noAutofit/>
          </a:bodyPr>
          <a:lstStyle/>
          <a:p>
            <a:pPr marL="0" indent="0" algn="just">
              <a:lnSpc>
                <a:spcPct val="107000"/>
              </a:lnSpc>
              <a:spcAft>
                <a:spcPts val="800"/>
              </a:spcAft>
              <a:buNone/>
            </a:pPr>
            <a:r>
              <a:rPr lang="fr-FR" sz="1800" spc="3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Le harcèlement est une vaste catégorie dans laquelle s'inscrivent de nombreux types de </a:t>
            </a:r>
            <a:r>
              <a:rPr lang="fr-FR" sz="1800" spc="30"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cyber-harcèlement</a:t>
            </a:r>
            <a:r>
              <a:rPr lang="fr-FR" sz="1800" spc="3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mais il fait généralement référence à un schéma soutenu et constant de messages en ligne blessants ou menaçants envoyés dans l'intention de nuire à quelqu'un. </a:t>
            </a:r>
          </a:p>
          <a:p>
            <a:pPr marL="0" indent="0" algn="just">
              <a:lnSpc>
                <a:spcPct val="107000"/>
              </a:lnSpc>
              <a:spcAft>
                <a:spcPts val="800"/>
              </a:spcAft>
              <a:buNone/>
            </a:pPr>
            <a:r>
              <a:rPr lang="fr-FR" sz="1800" spc="3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Le harcèlement direct consiste à envoyer de manière répétée des messages offensants, grossiers et insultants à une personne par SMS, sur un forum ou sur un compte de média social. Le harcèlement indirect comprend la diffusion de rumeurs sur la victime dans divers forums Internet, l'inscription de la victime à des services en ligne non désirés ou l'envoi de messages à d'autres personnes au nom de la victime.</a:t>
            </a:r>
            <a:endParaRPr lang="en-US" sz="1800" dirty="0">
              <a:solidFill>
                <a:schemeClr val="tx1">
                  <a:alpha val="80000"/>
                </a:schemeClr>
              </a:solidFill>
            </a:endParaRPr>
          </a:p>
        </p:txBody>
      </p:sp>
      <p:sp>
        <p:nvSpPr>
          <p:cNvPr id="1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141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143743-BFB8-411A-036B-03379E5B72B3}"/>
              </a:ext>
            </a:extLst>
          </p:cNvPr>
          <p:cNvSpPr>
            <a:spLocks noGrp="1"/>
          </p:cNvSpPr>
          <p:nvPr>
            <p:ph type="title"/>
          </p:nvPr>
        </p:nvSpPr>
        <p:spPr>
          <a:xfrm>
            <a:off x="481013" y="3752849"/>
            <a:ext cx="3590244" cy="2452687"/>
          </a:xfrm>
        </p:spPr>
        <p:txBody>
          <a:bodyPr anchor="ctr">
            <a:normAutofit/>
          </a:bodyPr>
          <a:lstStyle/>
          <a:p>
            <a:r>
              <a:rPr lang="en-GB" sz="3600" dirty="0">
                <a:latin typeface="Tahoma" panose="020B0604030504040204" pitchFamily="34" charset="0"/>
                <a:ea typeface="Tahoma" panose="020B0604030504040204" pitchFamily="34" charset="0"/>
                <a:cs typeface="Tahoma" panose="020B0604030504040204" pitchFamily="34" charset="0"/>
              </a:rPr>
              <a:t>DENIGRATION </a:t>
            </a:r>
            <a:r>
              <a:rPr lang="en-GB" sz="3600" dirty="0" err="1">
                <a:latin typeface="Tahoma" panose="020B0604030504040204" pitchFamily="34" charset="0"/>
                <a:ea typeface="Tahoma" panose="020B0604030504040204" pitchFamily="34" charset="0"/>
                <a:cs typeface="Tahoma" panose="020B0604030504040204" pitchFamily="34" charset="0"/>
              </a:rPr>
              <a:t>ou</a:t>
            </a:r>
            <a:r>
              <a:rPr lang="en-GB" sz="3600" dirty="0">
                <a:latin typeface="Tahoma" panose="020B0604030504040204" pitchFamily="34" charset="0"/>
                <a:ea typeface="Tahoma" panose="020B0604030504040204" pitchFamily="34" charset="0"/>
                <a:cs typeface="Tahoma" panose="020B0604030504040204" pitchFamily="34" charset="0"/>
              </a:rPr>
              <a:t> DISSING</a:t>
            </a:r>
            <a:endParaRPr lang="en-GB" sz="3600" dirty="0"/>
          </a:p>
        </p:txBody>
      </p:sp>
      <p:pic>
        <p:nvPicPr>
          <p:cNvPr id="4" name="Imagen 7">
            <a:extLst>
              <a:ext uri="{FF2B5EF4-FFF2-40B4-BE49-F238E27FC236}">
                <a16:creationId xmlns:a16="http://schemas.microsoft.com/office/drawing/2014/main" id="{D25830C9-6128-AB0B-27C5-A74587E4500D}"/>
              </a:ext>
            </a:extLst>
          </p:cNvPr>
          <p:cNvPicPr>
            <a:picLocks noChangeAspect="1"/>
          </p:cNvPicPr>
          <p:nvPr/>
        </p:nvPicPr>
        <p:blipFill rotWithShape="1">
          <a:blip r:embed="rId2"/>
          <a:srcRect b="1048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5" name="Content Placeholder 7">
            <a:extLst>
              <a:ext uri="{FF2B5EF4-FFF2-40B4-BE49-F238E27FC236}">
                <a16:creationId xmlns:a16="http://schemas.microsoft.com/office/drawing/2014/main" id="{6F6E6D35-B6F8-06BA-99A3-ED663C3CF5FE}"/>
              </a:ext>
            </a:extLst>
          </p:cNvPr>
          <p:cNvSpPr>
            <a:spLocks noGrp="1"/>
          </p:cNvSpPr>
          <p:nvPr>
            <p:ph idx="1"/>
          </p:nvPr>
        </p:nvSpPr>
        <p:spPr>
          <a:xfrm>
            <a:off x="4223982" y="3752850"/>
            <a:ext cx="7485413" cy="2452687"/>
          </a:xfrm>
        </p:spPr>
        <p:txBody>
          <a:bodyPr anchor="ctr">
            <a:normAutofit/>
          </a:bodyPr>
          <a:lstStyle/>
          <a:p>
            <a:pPr marL="0" indent="0" algn="just">
              <a:lnSpc>
                <a:spcPct val="107000"/>
              </a:lnSpc>
              <a:spcAft>
                <a:spcPts val="800"/>
              </a:spcAft>
              <a:buNone/>
            </a:pPr>
            <a:r>
              <a:rPr lang="fr-FR" sz="2400" dirty="0">
                <a:effectLst/>
                <a:latin typeface="Tahoma" panose="020B0604030504040204" pitchFamily="34" charset="0"/>
                <a:ea typeface="Tahoma" panose="020B0604030504040204" pitchFamily="34" charset="0"/>
                <a:cs typeface="Tahoma" panose="020B0604030504040204" pitchFamily="34" charset="0"/>
              </a:rPr>
              <a:t>Diffuser des informations personnelles sur d'autres personnes, qui sont dénigrantes et/ou fausses, afin de nuire à leur réputation. Il peut s'agir par exemple de publier de telles informations ou des photos ou des captures d'écran modifiées numériquement et de les envoyer à d'autres personnes.</a:t>
            </a:r>
          </a:p>
        </p:txBody>
      </p:sp>
    </p:spTree>
    <p:extLst>
      <p:ext uri="{BB962C8B-B14F-4D97-AF65-F5344CB8AC3E}">
        <p14:creationId xmlns:p14="http://schemas.microsoft.com/office/powerpoint/2010/main" val="892425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46048FA-275F-6714-E852-A2DE90100B07}"/>
              </a:ext>
            </a:extLst>
          </p:cNvPr>
          <p:cNvSpPr>
            <a:spLocks noGrp="1"/>
          </p:cNvSpPr>
          <p:nvPr>
            <p:ph type="title"/>
          </p:nvPr>
        </p:nvSpPr>
        <p:spPr>
          <a:xfrm>
            <a:off x="6657715" y="467271"/>
            <a:ext cx="4195674" cy="2052522"/>
          </a:xfrm>
        </p:spPr>
        <p:txBody>
          <a:bodyPr anchor="b">
            <a:normAutofit/>
          </a:bodyPr>
          <a:lstStyle/>
          <a:p>
            <a:pPr marL="0" indent="0">
              <a:lnSpc>
                <a:spcPct val="107000"/>
              </a:lnSpc>
              <a:spcAft>
                <a:spcPts val="800"/>
              </a:spcAft>
              <a:buNone/>
            </a:pPr>
            <a:r>
              <a:rPr lang="en-GB" sz="4000" dirty="0">
                <a:effectLst/>
                <a:latin typeface="Tahoma" panose="020B0604030504040204" pitchFamily="34" charset="0"/>
                <a:ea typeface="Tahoma" panose="020B0604030504040204" pitchFamily="34" charset="0"/>
                <a:cs typeface="Tahoma" panose="020B0604030504040204" pitchFamily="34" charset="0"/>
              </a:rPr>
              <a:t>IMPERSONATION </a:t>
            </a:r>
            <a:r>
              <a:rPr lang="en-GB" sz="4000" dirty="0" err="1">
                <a:effectLst/>
                <a:latin typeface="Tahoma" panose="020B0604030504040204" pitchFamily="34" charset="0"/>
                <a:ea typeface="Tahoma" panose="020B0604030504040204" pitchFamily="34" charset="0"/>
                <a:cs typeface="Tahoma" panose="020B0604030504040204" pitchFamily="34" charset="0"/>
              </a:rPr>
              <a:t>ou</a:t>
            </a:r>
            <a:r>
              <a:rPr lang="en-GB" sz="4000" dirty="0">
                <a:effectLst/>
                <a:latin typeface="Tahoma" panose="020B0604030504040204" pitchFamily="34" charset="0"/>
                <a:ea typeface="Tahoma" panose="020B0604030504040204" pitchFamily="34" charset="0"/>
                <a:cs typeface="Tahoma" panose="020B0604030504040204" pitchFamily="34" charset="0"/>
              </a:rPr>
              <a:t> FRAPING</a:t>
            </a:r>
            <a:endParaRPr lang="fr-FR" sz="40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11">
            <a:extLst>
              <a:ext uri="{FF2B5EF4-FFF2-40B4-BE49-F238E27FC236}">
                <a16:creationId xmlns:a16="http://schemas.microsoft.com/office/drawing/2014/main" id="{1CF16759-8387-41EB-0875-91875D72657A}"/>
              </a:ext>
            </a:extLst>
          </p:cNvPr>
          <p:cNvPicPr>
            <a:picLocks noChangeAspect="1"/>
          </p:cNvPicPr>
          <p:nvPr/>
        </p:nvPicPr>
        <p:blipFill rotWithShape="1">
          <a:blip r:embed="rId2"/>
          <a:srcRect l="14580" r="39421"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8" name="Content Placeholder 7">
            <a:extLst>
              <a:ext uri="{FF2B5EF4-FFF2-40B4-BE49-F238E27FC236}">
                <a16:creationId xmlns:a16="http://schemas.microsoft.com/office/drawing/2014/main" id="{847A9E43-EC1A-5B5C-8873-9D8AB9D4D158}"/>
              </a:ext>
            </a:extLst>
          </p:cNvPr>
          <p:cNvSpPr>
            <a:spLocks noGrp="1"/>
          </p:cNvSpPr>
          <p:nvPr>
            <p:ph idx="1"/>
          </p:nvPr>
        </p:nvSpPr>
        <p:spPr>
          <a:xfrm>
            <a:off x="6876045" y="2987064"/>
            <a:ext cx="4322610" cy="2913872"/>
          </a:xfrm>
        </p:spPr>
        <p:txBody>
          <a:bodyPr anchor="t">
            <a:normAutofit/>
          </a:bodyPr>
          <a:lstStyle/>
          <a:p>
            <a:pPr marL="0" indent="0">
              <a:lnSpc>
                <a:spcPct val="107000"/>
              </a:lnSpc>
              <a:spcAft>
                <a:spcPts val="800"/>
              </a:spcAft>
              <a:buNone/>
            </a:pPr>
            <a:r>
              <a:rPr lang="fr-FR" sz="2000" dirty="0">
                <a:effectLst/>
                <a:latin typeface="Tahoma" panose="020B0604030504040204" pitchFamily="34" charset="0"/>
                <a:ea typeface="Tahoma" panose="020B0604030504040204" pitchFamily="34" charset="0"/>
                <a:cs typeface="Tahoma" panose="020B0604030504040204" pitchFamily="34" charset="0"/>
              </a:rPr>
              <a:t>Pirater le compte de messagerie électronique ou le site de réseau social d'une autre personne en publiant du contenu inapproprié en son nom afin de nuire à sa réputation.</a:t>
            </a:r>
          </a:p>
          <a:p>
            <a:pPr marL="0" indent="0">
              <a:buNone/>
            </a:pPr>
            <a:endParaRPr lang="en-US" sz="2000" dirty="0">
              <a:solidFill>
                <a:schemeClr val="tx1">
                  <a:alpha val="80000"/>
                </a:schemeClr>
              </a:solidFill>
            </a:endParaRPr>
          </a:p>
        </p:txBody>
      </p:sp>
      <p:sp>
        <p:nvSpPr>
          <p:cNvPr id="1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379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6649B2-3B8A-179E-73C8-E9DB0ACB2A80}"/>
              </a:ext>
            </a:extLst>
          </p:cNvPr>
          <p:cNvSpPr>
            <a:spLocks noGrp="1"/>
          </p:cNvSpPr>
          <p:nvPr>
            <p:ph type="title"/>
          </p:nvPr>
        </p:nvSpPr>
        <p:spPr>
          <a:xfrm>
            <a:off x="481013" y="3752849"/>
            <a:ext cx="3290887" cy="2452687"/>
          </a:xfrm>
        </p:spPr>
        <p:txBody>
          <a:bodyPr anchor="ctr">
            <a:normAutofit/>
          </a:bodyPr>
          <a:lstStyle/>
          <a:p>
            <a:r>
              <a:rPr lang="en-GB" sz="3600" dirty="0">
                <a:latin typeface="Tahoma" panose="020B0604030504040204" pitchFamily="34" charset="0"/>
                <a:ea typeface="Tahoma" panose="020B0604030504040204" pitchFamily="34" charset="0"/>
                <a:cs typeface="Tahoma" panose="020B0604030504040204" pitchFamily="34" charset="0"/>
              </a:rPr>
              <a:t>OUTING/</a:t>
            </a:r>
            <a:br>
              <a:rPr lang="en-GB" sz="3600" dirty="0">
                <a:latin typeface="Tahoma" panose="020B0604030504040204" pitchFamily="34" charset="0"/>
                <a:ea typeface="Tahoma" panose="020B0604030504040204" pitchFamily="34" charset="0"/>
                <a:cs typeface="Tahoma" panose="020B0604030504040204" pitchFamily="34" charset="0"/>
              </a:rPr>
            </a:br>
            <a:r>
              <a:rPr lang="en-GB" sz="3600" dirty="0">
                <a:latin typeface="Tahoma" panose="020B0604030504040204" pitchFamily="34" charset="0"/>
                <a:ea typeface="Tahoma" panose="020B0604030504040204" pitchFamily="34" charset="0"/>
                <a:cs typeface="Tahoma" panose="020B0604030504040204" pitchFamily="34" charset="0"/>
              </a:rPr>
              <a:t>TRICHERIE</a:t>
            </a:r>
          </a:p>
        </p:txBody>
      </p:sp>
      <p:pic>
        <p:nvPicPr>
          <p:cNvPr id="4" name="Imagen 14">
            <a:extLst>
              <a:ext uri="{FF2B5EF4-FFF2-40B4-BE49-F238E27FC236}">
                <a16:creationId xmlns:a16="http://schemas.microsoft.com/office/drawing/2014/main" id="{2BA265CA-7BC2-2DE9-4B5C-B49190524714}"/>
              </a:ext>
            </a:extLst>
          </p:cNvPr>
          <p:cNvPicPr>
            <a:picLocks noChangeAspect="1"/>
          </p:cNvPicPr>
          <p:nvPr/>
        </p:nvPicPr>
        <p:blipFill rotWithShape="1">
          <a:blip r:embed="rId2"/>
          <a:srcRect b="1486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Content Placeholder 7">
            <a:extLst>
              <a:ext uri="{FF2B5EF4-FFF2-40B4-BE49-F238E27FC236}">
                <a16:creationId xmlns:a16="http://schemas.microsoft.com/office/drawing/2014/main" id="{3CE3DF86-D63E-6258-0E89-3FD6A992635D}"/>
              </a:ext>
            </a:extLst>
          </p:cNvPr>
          <p:cNvSpPr>
            <a:spLocks noGrp="1"/>
          </p:cNvSpPr>
          <p:nvPr>
            <p:ph idx="1"/>
          </p:nvPr>
        </p:nvSpPr>
        <p:spPr>
          <a:xfrm>
            <a:off x="3439886" y="3752850"/>
            <a:ext cx="8269509" cy="3105140"/>
          </a:xfrm>
        </p:spPr>
        <p:txBody>
          <a:bodyPr anchor="ctr">
            <a:normAutofit/>
          </a:bodyPr>
          <a:lstStyle/>
          <a:p>
            <a:pPr marL="0" indent="0">
              <a:buNone/>
            </a:pPr>
            <a:r>
              <a:rPr lang="fr-FR" sz="2000" spc="3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L'outing, également appelé doxing, désigne le fait de révéler ouvertement des informations sensibles ou personnelles sur une personne sans son consentement, dans le but de l'embarrasser ou de l'humilier. </a:t>
            </a:r>
          </a:p>
          <a:p>
            <a:pPr marL="0" indent="0">
              <a:buNone/>
            </a:pPr>
            <a:r>
              <a:rPr lang="fr-FR" sz="2000" spc="3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La tricherie est similaire à l'outing, avec un élément supplémentaire de tromperie. Dans ces situations, le harceleur se lie d'amitié avec sa cible et la berce d'un faux sentiment de sécurité. Une fois que le tyran a gagné la confiance de sa cible, il en abuse et partage les secrets et les informations privées de la victime avec un ou plusieurs tiers.</a:t>
            </a:r>
          </a:p>
        </p:txBody>
      </p:sp>
    </p:spTree>
    <p:extLst>
      <p:ext uri="{BB962C8B-B14F-4D97-AF65-F5344CB8AC3E}">
        <p14:creationId xmlns:p14="http://schemas.microsoft.com/office/powerpoint/2010/main" val="32145927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1130</Words>
  <Application>Microsoft Office PowerPoint</Application>
  <PresentationFormat>Grand écran</PresentationFormat>
  <Paragraphs>61</Paragraphs>
  <Slides>15</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Calibri Light</vt:lpstr>
      <vt:lpstr>Tahoma</vt:lpstr>
      <vt:lpstr>Thème Office</vt:lpstr>
      <vt:lpstr>DES OUTILS CRÉATIFS CONTRE LE CYBERHARCÈLEMENT</vt:lpstr>
      <vt:lpstr>HARCÈLEMENT</vt:lpstr>
      <vt:lpstr>CYBER-HARCÈLEMENT</vt:lpstr>
      <vt:lpstr>TYPES DE CYBER-HARCÈLEMENT</vt:lpstr>
      <vt:lpstr>FLAMING</vt:lpstr>
      <vt:lpstr>HARCÈLEMENT</vt:lpstr>
      <vt:lpstr>DENIGRATION ou DISSING</vt:lpstr>
      <vt:lpstr>IMPERSONATION ou FRAPING</vt:lpstr>
      <vt:lpstr>OUTING/ TRICHERIE</vt:lpstr>
      <vt:lpstr>EXCLUSION</vt:lpstr>
      <vt:lpstr>CYBERSTALKING</vt:lpstr>
      <vt:lpstr>CYBERBASHING OU HAPPY SLAPPING</vt:lpstr>
      <vt:lpstr>Qui sont les acteurs impliqués dans la cyber-harcèlement? </vt:lpstr>
      <vt:lpstr>Le projet ONLIVE</vt:lpstr>
      <vt:lpstr>ACTIVITÉ SUR LE CYBER-HARCÈLEMENT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TOOLS AGAINST CYBERBULLYING</dc:title>
  <dc:creator>Jutta Faller</dc:creator>
  <cp:lastModifiedBy>Jutta Faller</cp:lastModifiedBy>
  <cp:revision>28</cp:revision>
  <dcterms:created xsi:type="dcterms:W3CDTF">2022-06-07T12:24:52Z</dcterms:created>
  <dcterms:modified xsi:type="dcterms:W3CDTF">2022-12-22T10:15:20Z</dcterms:modified>
</cp:coreProperties>
</file>