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7"/>
  </p:notesMasterIdLst>
  <p:sldIdLst>
    <p:sldId id="258" r:id="rId2"/>
    <p:sldId id="259" r:id="rId3"/>
    <p:sldId id="260" r:id="rId4"/>
    <p:sldId id="266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EAD7C-4F47-42BC-A5C3-6D54274A84DD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"/>
              <a:t>Cliquez pour modyfikator les style du Texte du Masque</a:t>
            </a:r>
          </a:p>
          <a:p>
            <a:pPr lvl="1"/>
            <a:r>
              <a:rPr lang="pl"/>
              <a:t>Deuxième niveau</a:t>
            </a:r>
          </a:p>
          <a:p>
            <a:pPr lvl="2"/>
            <a:r>
              <a:rPr lang="pl"/>
              <a:t>Troisième niveau</a:t>
            </a:r>
          </a:p>
          <a:p>
            <a:pPr lvl="3"/>
            <a:r>
              <a:rPr lang="pl"/>
              <a:t>Quatrième niveau</a:t>
            </a:r>
          </a:p>
          <a:p>
            <a:pPr lvl="4"/>
            <a:r>
              <a:rPr lang="pl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08A1-27C8-4AA4-8C39-EE317D9A4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5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908A1-27C8-4AA4-8C39-EE317D9A46B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5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FF99F-B13C-76D4-8600-FE5168030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DB4D69-1C15-F82F-70FA-E5A306011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0C6CC-D9E2-76BC-D866-3212BB9C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1F111-04C7-F58D-B13B-E764A827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9CF71-B4D2-2E80-3D8B-394249CB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1A4B7-D8AB-2017-A4A2-BF42ECA4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8A7698-37FC-17CA-B9F5-F06912E7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357C8C-01B5-6F75-7586-79CA8745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6E852C-F091-D315-6456-2F075E0B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5624AC-9256-997D-105D-7FC7AA49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6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AB047A-0C6A-E212-D653-1C18B2AAD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EC288A-E448-8DFA-899E-CE4BBCADF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CA2046-E9EE-EB66-C676-46C178D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D97F05-2EE3-5F2B-9E91-2EA9FA98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9533C5-AF65-998D-912E-4AFE98E8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53D6C-7DA2-BDC0-B87F-FBBAE538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A83DA-17D6-7712-A9D6-7B1540201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0172DB-A90E-56F6-1498-491D9266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3EDDB2-25F0-6789-6438-BC5AFA8D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4C73F8-6C33-A94F-43CF-5D4628FA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B0638-75DA-3CA7-A474-600B4B9AB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86BEDF-F373-CD8C-746B-E8FB989E8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46653-73E3-098C-9A14-8C9448A1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DE904-2C07-3DF7-05B9-A2FEC8CA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71D905-88A6-83F7-7372-51BCDE22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2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9F228-9530-624F-4A22-2B04275C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B39B90-8CE9-25CE-24F0-11CB20504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BB3FC2-DBF7-3EF1-7DD4-4A1833F80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8F9537-4088-09C4-07DE-6AACF6CF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EEA1E7-0038-8DEC-74A6-2E243168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6635C2-97A6-3508-E84D-E86ED6DA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73621-D09A-EF88-6E91-40AFE088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6A2F80-AC19-6B70-1D9E-A909C7894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A7E2AB-C9E0-85DF-13BC-4E6FBCAEC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7F4F2C-DA36-06D4-4102-E616424CD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8C8A50-FDB7-A2D4-142D-EA73CBC6F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862BAB-46E7-C36A-C7E8-C7DBC41C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E5F390-F7DA-063C-6899-1E894820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552C2D-DCE7-8B5E-1EC9-93AF2675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8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8C56C-2355-92EC-FB0B-A0C3DEA3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53A63A-629B-F191-E72C-668E16A2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76FB40-78CA-0388-45E4-BEAC8388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3F9D2A-675D-BFC3-7573-2472DD77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C9F63F-9D5F-6D19-B52B-790C7AF4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017096-93F5-2CB6-7456-393B622D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B88A32-0172-7F5F-F4FD-91B8EFA6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32A90-D3DA-E8B3-8E36-B8782C13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F2C41F-7A29-D708-1AFD-9630F9C6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5412ED-7C8B-CE2D-C2B1-B2A9CF55F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933F6F-ED4A-8BA4-D446-69857329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BDBADB-85DD-6088-39A4-49C6AFEC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1D7DF5-80B6-DD22-9C23-CC4CBFA1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B7548-C971-C2C2-F9DF-E56AB757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2D17C1-3478-A656-A5D7-AB1300108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BB1A81-42A7-67EF-BE40-7F739747E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388292-C87E-3168-A0F6-458616D2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8C138D-E8D9-4208-BDDD-370DA8B9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2C04F3-4F5B-691E-2BDE-A66F2289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C446FE-2A8E-55BA-1CF4-ECCFD4BF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/>
              <a:t>Modifyez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D186CF-EB50-24F3-A4DF-C764C0401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"/>
              <a:t>Cliquez pour modyfikator les style du Texte du Masque</a:t>
            </a:r>
          </a:p>
          <a:p>
            <a:pPr lvl="1"/>
            <a:r>
              <a:rPr lang="pl"/>
              <a:t>Deuxième niveau</a:t>
            </a:r>
          </a:p>
          <a:p>
            <a:pPr lvl="2"/>
            <a:r>
              <a:rPr lang="pl"/>
              <a:t>Troisième niveau</a:t>
            </a:r>
          </a:p>
          <a:p>
            <a:pPr lvl="3"/>
            <a:r>
              <a:rPr lang="pl"/>
              <a:t>Quatrième niveau</a:t>
            </a:r>
          </a:p>
          <a:p>
            <a:pPr lvl="4"/>
            <a:r>
              <a:rPr lang="pl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3980EC-1934-02B9-3A97-2D8695084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BA70-4BA3-493A-813E-C56C05F87A7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1302CF-4322-51AB-8E97-1FD9D7DF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F0A6B1-3983-9ECD-990A-D288D0F79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6673-BDB9-46F6-89CF-548AB504B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4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5BCFB0-BD6E-7E94-BD1E-CFF242E3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722376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" sz="5000" b="1" dirty="0"/>
              <a:t>KREATYWNE NARZĘDZIA PRZECIWKO CYBERPRZEMOCY</a:t>
            </a:r>
            <a:endParaRPr lang="en-US" sz="5000" dirty="0"/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99BBEB-E6F5-D141-7411-A94D2D49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pl" sz="2200" dirty="0"/>
              <a:t>LTTA Pau, Francja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" sz="2200" dirty="0"/>
              <a:t>13-17 czerwca 2022</a:t>
            </a:r>
            <a:endParaRPr lang="pl" sz="2200" baseline="30000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C4014CED-A2A0-B897-0E97-887AAF7520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7863840" y="459354"/>
            <a:ext cx="4014216" cy="31696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AAA0B0-21D8-143D-A00C-1CF3B8A0E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36" y="5441104"/>
            <a:ext cx="3995928" cy="1128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7A78DC-F478-ED0C-E41B-D9D7D3711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87" y="6249014"/>
            <a:ext cx="2024047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3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2C50DD-4272-898A-CB60-CD6396D2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p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WYKLUCZENIE</a:t>
            </a:r>
            <a:endParaRPr lang="p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F2025079-5AC4-23E1-D619-6AB11262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2400472"/>
            <a:ext cx="6358432" cy="3728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" sz="24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Wykluczenie jest aktem celowego pominięcia kogoś. Wykluczenie istnieje w przypadku zastraszania osobistego, ale jest również wykorzystywane w Internecie do atakowania i zastraszania ofiary. Na przykład dziecko może zostać wykluczone / niezaproszone do grup lub przyjęć, gdy widzi jak inni przyjaciele są włączani lub pomijani w wątkach wiadomości lub rozmowach, które dotyczą wspólnych znajomych.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Imagen 15">
            <a:extLst>
              <a:ext uri="{FF2B5EF4-FFF2-40B4-BE49-F238E27FC236}">
                <a16:creationId xmlns:a16="http://schemas.microsoft.com/office/drawing/2014/main" id="{8C6E8BAE-9B62-5CAB-5385-15A8254ED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890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009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C13D6-AD55-41C2-35C5-91C160C5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3752850"/>
            <a:ext cx="4759581" cy="1989190"/>
          </a:xfrm>
        </p:spPr>
        <p:txBody>
          <a:bodyPr anchor="ctr">
            <a:normAutofit/>
          </a:bodyPr>
          <a:lstStyle/>
          <a:p>
            <a:r>
              <a:rPr lang="pl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CYBERSTALKOWANIE</a:t>
            </a:r>
            <a:endParaRPr lang="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22">
            <a:extLst>
              <a:ext uri="{FF2B5EF4-FFF2-40B4-BE49-F238E27FC236}">
                <a16:creationId xmlns:a16="http://schemas.microsoft.com/office/drawing/2014/main" id="{68F71FB2-502F-EE89-1CE2-F3C17579F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84" b="1865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DE035C-24C5-CEBE-CB79-246538A1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995057"/>
            <a:ext cx="7485413" cy="2210480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" sz="20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Cyberstalking to szczególnie poważna forma cyberprzemocy, która może obejmować groźby wyrządzenia krzywdy fizycznej osobie będącej celem </a:t>
            </a:r>
            <a:r>
              <a:rPr lang="pl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powodu gniewu, zemsty lub kontroli. </a:t>
            </a:r>
            <a:r>
              <a:rPr lang="pl" sz="2000" dirty="0">
                <a:solidFill>
                  <a:srgbClr val="1B1B1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Nękanie w Internecie staje się „cyberstalkingiem”, gdy powtarzające się niechciane komunikaty utrzymują się w czasie do tego stopnia, że ofiary obawiają się o swoje bezpieczeństwo osobiste, doświadczają chronicznego niepokoju związanego z utratą jakości życia oraz ulegają utracie pewności i przewidywalności tego, czego mogą się spodziewać każdego dnia.</a:t>
            </a:r>
            <a:endParaRPr lang="fr-FR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495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A5684-9D85-48CE-74B7-791F6243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4061490" cy="2287588"/>
          </a:xfrm>
        </p:spPr>
        <p:txBody>
          <a:bodyPr anchor="ctr">
            <a:normAutofit/>
          </a:bodyPr>
          <a:lstStyle/>
          <a:p>
            <a:r>
              <a:rPr lang="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CYBERBASHING / HAPPY SLAPPING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6DA177F-AA35-F046-2296-1D03B3DD7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471" y="327026"/>
            <a:ext cx="6871924" cy="22875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to forma zastraszania, w której ludzie są fizycznie atakowani, a atak jest filmowany telefonem komórkowym. Atakujący udostępniają filmy swoim znajomym.</a:t>
            </a:r>
            <a:endParaRPr lang="fr-FR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4" name="Imagen 25">
            <a:extLst>
              <a:ext uri="{FF2B5EF4-FFF2-40B4-BE49-F238E27FC236}">
                <a16:creationId xmlns:a16="http://schemas.microsoft.com/office/drawing/2014/main" id="{4B472BA9-98AF-348E-B870-0C7C8F3DD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98" b="26501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936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176D97-19EF-F147-B911-ABE40A1D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74914"/>
            <a:ext cx="6894576" cy="1023257"/>
          </a:xfrm>
        </p:spPr>
        <p:txBody>
          <a:bodyPr anchor="b">
            <a:normAutofit fontScale="90000"/>
          </a:bodyPr>
          <a:lstStyle/>
          <a:p>
            <a:r>
              <a:rPr lang="pl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 są osoby zaangażowane w cyberprzemoc?</a:t>
            </a:r>
            <a:b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26">
            <a:extLst>
              <a:ext uri="{FF2B5EF4-FFF2-40B4-BE49-F238E27FC236}">
                <a16:creationId xmlns:a16="http://schemas.microsoft.com/office/drawing/2014/main" id="{EF1C1D35-17F1-2B97-4AA7-D925A35B8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7" r="37695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9001B-E6E7-E23F-866A-CA46D5DF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1360714"/>
            <a:ext cx="6993418" cy="505097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Wiedza o rolach cybernękania i ich predyktorach jest ważna dla planowania i opracowywania interwencji.</a:t>
            </a:r>
          </a:p>
          <a:p>
            <a:pPr marL="0" indent="0" algn="just">
              <a:spcAft>
                <a:spcPts val="800"/>
              </a:spcAft>
              <a:buNone/>
            </a:pP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BULLY: Agresor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OBSERWATORZY: Odgrywają kluczową rolę w rozwoju sytuacji cyberprzemocy i jej konsekwencji dla ofiary. Można wyróżnić następujące typy osób postronnych: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Tahoma" panose="020B0604030504040204" pitchFamily="34" charset="0"/>
              <a:buChar char="-"/>
            </a:pPr>
            <a:r>
              <a:rPr lang="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POMOCNIK: Aktywnie wspiera agresora.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Tahoma" panose="020B0604030504040204" pitchFamily="34" charset="0"/>
              <a:buChar char="-"/>
            </a:pPr>
            <a:r>
              <a:rPr lang="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WSPIERAJĄCY: Wzmacniają agresora poprzez śmiech lub zachętę, „lajki” i udostępnianie treści.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Tahoma" panose="020B0604030504040204" pitchFamily="34" charset="0"/>
              <a:buChar char="-"/>
            </a:pPr>
            <a:r>
              <a:rPr lang="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OBSERWATOR LUB OSOBA Z ZEWNĄTRZ: Obserwują sytuację bez ingerencji.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Tahoma" panose="020B0604030504040204" pitchFamily="34" charset="0"/>
              <a:buChar char="-"/>
            </a:pPr>
            <a:r>
              <a:rPr lang="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OBROŃCA: Broni i wspiera ofiarę.</a:t>
            </a:r>
            <a:endPara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buFont typeface="Tahoma" panose="020B0604030504040204" pitchFamily="34" charset="0"/>
              <a:buChar char="-"/>
            </a:pPr>
            <a:r>
              <a:rPr lang="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OFIARA: Osoba prześladowana</a:t>
            </a:r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E6B0-DB9C-B75A-7F4F-A376B1C4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" sz="5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Projekt ONLIVE</a:t>
            </a:r>
            <a:endParaRPr lang="en-GB" sz="5400" dirty="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7BAC3-ADD4-083B-9E07-A84C83B8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41820"/>
            <a:ext cx="6447739" cy="4119172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ONLIVE był strategicznym projektem partnerskim Erasmus+ (2016-2018), którego celem było odpowiedzenie na problemy cyberprzemocy między uczniami. Celem była wymiana dobrych praktyk pomiędzy profesjonalistami z europejskich krajów partnerskich, wspólne tworzenie narzędzi przeciwdziałających cyberprzemocy oraz realizacja warsztatów uświadamiających z wykorzystaniem metod edukacji pozaformalnej w szkołach w Hiszpanii, Francji i we Włoszech.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ONLIVE T-Comic-Kit JEST użytecznym narzędziem dla nauczycieli i osób pracujących z młodzieżą, </a:t>
            </a:r>
            <a:r>
              <a:rPr lang="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którzy chcą </a:t>
            </a:r>
            <a:r>
              <a:rPr lang="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zorganizować warsztaty dotyczące tego problemu z młodymi ludźmi.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200" dirty="0"/>
          </a:p>
        </p:txBody>
      </p:sp>
      <p:pic>
        <p:nvPicPr>
          <p:cNvPr id="7" name="Image 6" descr="Une image contenant texte, intérieur, personne&#10;&#10;Description générée automatiquement">
            <a:extLst>
              <a:ext uri="{FF2B5EF4-FFF2-40B4-BE49-F238E27FC236}">
                <a16:creationId xmlns:a16="http://schemas.microsoft.com/office/drawing/2014/main" id="{A02694FF-FC84-DE93-9987-1DDDA8557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7" r="1" b="6506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EC40F7-E9A4-5DBD-D8FD-74BC3DD4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668432" cy="1325563"/>
          </a:xfrm>
        </p:spPr>
        <p:txBody>
          <a:bodyPr>
            <a:normAutofit/>
          </a:bodyPr>
          <a:lstStyle/>
          <a:p>
            <a:r>
              <a:rPr lang="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ZADANIE W ZAKRESIE CYBERPRZEMOCY</a:t>
            </a:r>
            <a:endParaRPr lang="en-GB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C52651-5065-CE91-2F6E-A13593391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Stwórz w grupach narodowych, i w swoim języku ojczystym, krótkie opowiadanie dot. jednego z rodzajów cyberprzemocy, w formie komiksu</a:t>
            </a:r>
          </a:p>
          <a:p>
            <a:r>
              <a:rPr lang="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Ułóż pytanie + odpowiedź lub stwierdzenie + komentarz do opowiadania</a:t>
            </a:r>
          </a:p>
          <a:p>
            <a:r>
              <a:rPr lang="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Przetłumacz tekst dymków (jeśli są) na angielski i wytnij je, aby można je było zamieniać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DB39506A-883D-5854-7C94-46E1FA539091}"/>
              </a:ext>
            </a:extLst>
          </p:cNvPr>
          <p:cNvSpPr/>
          <p:nvPr/>
        </p:nvSpPr>
        <p:spPr>
          <a:xfrm>
            <a:off x="3335822" y="47463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81FDE030-49D5-9FB5-8DA0-C523430CAE8A}"/>
              </a:ext>
            </a:extLst>
          </p:cNvPr>
          <p:cNvSpPr/>
          <p:nvPr/>
        </p:nvSpPr>
        <p:spPr>
          <a:xfrm>
            <a:off x="4847190" y="4746300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EC6B84E3-B44B-9D06-7CFB-27E6E9BDBEE1}"/>
              </a:ext>
            </a:extLst>
          </p:cNvPr>
          <p:cNvSpPr/>
          <p:nvPr/>
        </p:nvSpPr>
        <p:spPr>
          <a:xfrm>
            <a:off x="6599790" y="4746300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8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9C90BC-45B3-9BC1-2C37-45B65D36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001486"/>
            <a:ext cx="6190412" cy="917565"/>
          </a:xfrm>
        </p:spPr>
        <p:txBody>
          <a:bodyPr anchor="b">
            <a:normAutofit/>
          </a:bodyPr>
          <a:lstStyle/>
          <a:p>
            <a:r>
              <a:rPr lang="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ZNĘCANIE SIĘ</a:t>
            </a:r>
          </a:p>
        </p:txBody>
      </p:sp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BDFF8E-EDF0-9A49-EBD5-E33FF554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114066"/>
            <a:ext cx="6190412" cy="4059723"/>
          </a:xfrm>
        </p:spPr>
        <p:txBody>
          <a:bodyPr anchor="t">
            <a:normAutofit fontScale="92500" lnSpcReduction="2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pl" sz="1800" dirty="0">
                <a:solidFill>
                  <a:schemeClr val="tx1">
                    <a:alpha val="8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Zastraszanie – lub nękanie – można zdefiniować jako powtarzające się i umyślne naruszenie jednej osoby przez inną osobę lub przez grupę, w sytuacji braku równowagi sił (prześladowca ma fizyczną i/lub psychiczną kontrolę nad swoim celem lub znęca się nad nim z grupą zwolenników, których zgromadził wokół siebie).</a:t>
            </a:r>
            <a:endParaRPr lang="fr-FR" sz="1800" dirty="0">
              <a:solidFill>
                <a:schemeClr val="tx1">
                  <a:alpha val="8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pl" sz="1800" dirty="0">
                <a:solidFill>
                  <a:schemeClr val="tx1">
                    <a:alpha val="8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Bullying jest zjawiskiem występującym w wielu kontekstach społecznych: w szkole, na uczelni, w miejscu pracy, w rodzinie i w domu. Może przybierać różne formy:</a:t>
            </a:r>
            <a:endParaRPr lang="fr-FR" sz="1800" dirty="0">
              <a:solidFill>
                <a:schemeClr val="tx1">
                  <a:alpha val="8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l" sz="1800" dirty="0">
                <a:solidFill>
                  <a:schemeClr val="tx1">
                    <a:alpha val="8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werbalne (zniewagi, kpiny),</a:t>
            </a:r>
            <a:endParaRPr lang="fr-FR" sz="1800" dirty="0">
              <a:solidFill>
                <a:schemeClr val="tx1">
                  <a:alpha val="8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l" sz="1800" dirty="0">
                <a:solidFill>
                  <a:schemeClr val="tx1">
                    <a:alpha val="8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psychologiczne lub moralne (oczernianie, poniżanie, groźby, plotki),</a:t>
            </a:r>
            <a:endParaRPr lang="fr-FR" sz="1800" dirty="0">
              <a:solidFill>
                <a:schemeClr val="tx1">
                  <a:alpha val="8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l" sz="1800" dirty="0">
                <a:solidFill>
                  <a:schemeClr val="tx1">
                    <a:alpha val="8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fizyczne (popychanie, uderzanie) lub</a:t>
            </a:r>
            <a:endParaRPr lang="fr-FR" sz="1800" dirty="0">
              <a:solidFill>
                <a:schemeClr val="tx1">
                  <a:alpha val="8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l" sz="1800" dirty="0">
                <a:solidFill>
                  <a:schemeClr val="tx1">
                    <a:alpha val="8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przemoc seksualna (dotykanie, wymuszone pocałunki, zaloty).</a:t>
            </a:r>
            <a:endParaRPr lang="fr-FR" sz="1800" dirty="0">
              <a:solidFill>
                <a:schemeClr val="tx1">
                  <a:alpha val="8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GB" sz="13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66AFFC-4CC7-B7A8-B371-C5CB300B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r="38315" b="1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9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A8ADD01-148C-A711-A498-3DC6D82E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CYPERPRZEMOC</a:t>
            </a:r>
            <a:endParaRPr lang="en-GB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E4187-2913-D18B-FB32-F037E3A9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Wraz z pojawieniem się sieci i smartfonów w połowie 2000 roku pojawiły się nowe formy zastraszania i przemocy: wysyłanie obraźliwych lub zawierających groźby wiadomości tekstowych, wysyłanie e-maili z wyraźnymi lub dwuznacznymi podtekstami seksualnymi, happy slapping („zabawna” przemoc), kradzież tożsamości, pornografia zemsty…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jaki sposób cyberbullying różni się od bullyingu?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ahoma" panose="020B0604030504040204" pitchFamily="34" charset="0"/>
              <a:buChar char="-"/>
            </a:pPr>
            <a:r>
              <a:rPr lang="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prześladowcy mogą działać anonimowo lub pod pseudonimem;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ahoma" panose="020B0604030504040204" pitchFamily="34" charset="0"/>
              <a:buChar char="-"/>
            </a:pPr>
            <a:r>
              <a:rPr lang="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treści mogą rozprzestrzeniać się wirusowo, angażując wielu innych jako świadków;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Tahoma" panose="020B0604030504040204" pitchFamily="34" charset="0"/>
              <a:buChar char="-"/>
            </a:pPr>
            <a:r>
              <a:rPr lang="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powtarzalność i zamiar wyrządzenia krzywdy są trudniejsze do uchwycenia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8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B512C6C-FAA7-0784-34CF-194FEB713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448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AE05AA-C291-1F57-EA07-F1992864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99271" cy="1899912"/>
          </a:xfrm>
        </p:spPr>
        <p:txBody>
          <a:bodyPr>
            <a:normAutofit/>
          </a:bodyPr>
          <a:lstStyle/>
          <a:p>
            <a:r>
              <a:rPr lang="pl" sz="3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RODZAJE CYBERPRZEMOCY</a:t>
            </a:r>
            <a:endParaRPr lang="en-GB" sz="37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2ECA7B-5A8C-F928-A232-34161358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982497" cy="3742762"/>
          </a:xfrm>
        </p:spPr>
        <p:txBody>
          <a:bodyPr>
            <a:normAutofit/>
          </a:bodyPr>
          <a:lstStyle/>
          <a:p>
            <a:r>
              <a:rPr lang="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FLAMING</a:t>
            </a:r>
          </a:p>
          <a:p>
            <a:r>
              <a:rPr lang="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NĘKANIE</a:t>
            </a:r>
          </a:p>
          <a:p>
            <a:r>
              <a:rPr lang="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OCZERNIANIE</a:t>
            </a:r>
          </a:p>
          <a:p>
            <a:r>
              <a:rPr lang="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KRADZIEŻ TOŻSAMOŚCI</a:t>
            </a:r>
          </a:p>
          <a:p>
            <a:r>
              <a:rPr lang="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OUTING / OSZUSTWA, PODSTĘPY</a:t>
            </a:r>
          </a:p>
          <a:p>
            <a:r>
              <a:rPr lang="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WYKLUCZENIE</a:t>
            </a:r>
          </a:p>
          <a:p>
            <a:r>
              <a:rPr lang="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CYBERSTALKOWANIE</a:t>
            </a:r>
          </a:p>
          <a:p>
            <a:r>
              <a:rPr lang="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CYBERBASHING / HAPPY SLAPPING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940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3D4E9-B985-EFA6-7A7D-7B533D5A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579358" cy="2452687"/>
          </a:xfrm>
        </p:spPr>
        <p:txBody>
          <a:bodyPr anchor="ctr">
            <a:normAutofit/>
          </a:bodyPr>
          <a:lstStyle/>
          <a:p>
            <a:r>
              <a:rPr lang="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FLAMING</a:t>
            </a:r>
            <a:endParaRPr lang="pl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504ED0F-104D-79E8-14B1-466666C6C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03EB0D-1CAE-3AD8-0780-2AFDFE33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" sz="22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 rodzaj nękania w Internecie polega na bezpośrednim wysyłaniu obelg i wulgaryzmów do ich ofiary. Flaming to bezpośredni atak na ofiarę </a:t>
            </a:r>
            <a:r>
              <a:rPr lang="pl" sz="2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poprzez publikowanie negatywnych wiadomości ze złością i/lub wulgaryzmami na forach dyskusyjnych, takich jak strony z grami lub blogi.</a:t>
            </a:r>
            <a:r>
              <a:rPr lang="pl" sz="2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" sz="2200" b="0" i="0" dirty="0">
                <a:effectLst/>
                <a:latin typeface="arial" panose="020B0604020202020204" pitchFamily="34" charset="0"/>
              </a:rPr>
              <a:t>Prześladowcy używają wielkich liter, obrazów i symboli, aby dodać emocji do swoich argumentów.</a:t>
            </a:r>
            <a:endParaRPr lang="fr-FR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363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1FFCB8-404C-E423-DEDB-C07FE847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4" y="467271"/>
            <a:ext cx="4787033" cy="860084"/>
          </a:xfrm>
        </p:spPr>
        <p:txBody>
          <a:bodyPr anchor="b">
            <a:normAutofit/>
          </a:bodyPr>
          <a:lstStyle/>
          <a:p>
            <a:r>
              <a:rPr lang="p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NĘKANIE</a:t>
            </a:r>
            <a:endParaRPr lang="en-GB" sz="39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A5605150-B95C-90F0-8364-9AFEE2BB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4" r="32897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D79744-B402-C46B-2C2E-B9473919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573" y="1683422"/>
            <a:ext cx="4833134" cy="4441373"/>
          </a:xfrm>
        </p:spPr>
        <p:txBody>
          <a:bodyPr anchor="t">
            <a:normAutofit fontScale="77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" sz="22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Nękanie jest szeroką kategorią, do której zalicza się wiele rodzajów cybernękania, ale generalnie odnosi się do trwałego i stałego schematu krzywdzących lub zawierających groźby wiadomości internetowych wysyłanych z zamiarem wyrządzenia komuś krzywdy.</a:t>
            </a:r>
            <a:r>
              <a:rPr lang="pl" sz="2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" sz="2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Bezpośrednie nękanie oznacza wielokrotne wysyłanie komuś obraźliwych, niegrzecznych i ofensywnych wiadomości za pośrednictwem SMS, wiadomości na komunikatorach lub konta w mediach społecznościowych. </a:t>
            </a:r>
            <a:r>
              <a:rPr lang="pl" sz="2200" dirty="0">
                <a:solidFill>
                  <a:srgbClr val="1B1B1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Nękanie pośrednie obejmuje rozpowszechnianie </a:t>
            </a:r>
            <a:r>
              <a:rPr lang="pl" sz="2200" dirty="0" err="1">
                <a:solidFill>
                  <a:srgbClr val="1B1B1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plotek </a:t>
            </a:r>
            <a:r>
              <a:rPr lang="pl" sz="2200" dirty="0">
                <a:solidFill>
                  <a:srgbClr val="1B1B1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ofierze na różnych forach internetowych, subskrypcję niechcianych usług online lub wysyłanie wiadomości do innych osób w imieniu ofiary.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14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43743-BFB8-411A-036B-03379E5B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590244" cy="2452687"/>
          </a:xfrm>
        </p:spPr>
        <p:txBody>
          <a:bodyPr anchor="ctr">
            <a:normAutofit/>
          </a:bodyPr>
          <a:lstStyle/>
          <a:p>
            <a:r>
              <a:rPr lang="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OCZERNIANIE</a:t>
            </a:r>
            <a:endParaRPr lang="en-GB" sz="3600" dirty="0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D25830C9-6128-AB0B-27C5-A74587E45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8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F6E6D35-B6F8-06BA-99A3-ED663C3C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62682"/>
            <a:ext cx="7485413" cy="2452687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Rozpowszechnianie danych innych osób, które są uwłaczające i/lub nieprawdziwe w celu wyrządzenia </a:t>
            </a:r>
            <a:r>
              <a:rPr lang="pl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szkody oraz rujnowania ich reputacji</a:t>
            </a:r>
            <a:r>
              <a:rPr lang="pl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Niektóre przykłady obejmują publikowanie samych informacji lub zmienionych cyfrowo zdjęć czy zrzutów ekranu oraz wysyłanie ich innym osobom.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2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6048FA-275F-6714-E852-A2DE9010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p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KRADZIEŻ TOŻSAMOŚCI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11">
            <a:extLst>
              <a:ext uri="{FF2B5EF4-FFF2-40B4-BE49-F238E27FC236}">
                <a16:creationId xmlns:a16="http://schemas.microsoft.com/office/drawing/2014/main" id="{1CF16759-8387-41EB-0875-91875D726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0" r="39421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7A9E43-EC1A-5B5C-8873-9D8AB9D4D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045" y="2987064"/>
            <a:ext cx="4322610" cy="291387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Włamanie się na konto e-mail lub serwis społecznościowy innej osoby, </a:t>
            </a:r>
            <a:r>
              <a:rPr lang="pl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publikowanie nieodpowiednich treści w jej imieniu </a:t>
            </a:r>
            <a:r>
              <a:rPr lang="p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zrujnowania jej reputacji.</a:t>
            </a:r>
            <a:endParaRPr lang="fr-FR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37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649B2-3B8A-179E-73C8-E9DB0ACB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OUTING / OSZUSTWA, PODSTĘPY</a:t>
            </a:r>
          </a:p>
        </p:txBody>
      </p:sp>
      <p:pic>
        <p:nvPicPr>
          <p:cNvPr id="4" name="Imagen 14">
            <a:extLst>
              <a:ext uri="{FF2B5EF4-FFF2-40B4-BE49-F238E27FC236}">
                <a16:creationId xmlns:a16="http://schemas.microsoft.com/office/drawing/2014/main" id="{2BA265CA-7BC2-2DE9-4B5C-B49190524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6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E3DF86-D63E-6258-0E89-3FD6A992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86" y="3693858"/>
            <a:ext cx="8269509" cy="310514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" sz="20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Outing, znany również jako doxing, odnosi się do aktu otwartego ujawniania poufnych lub osobistych informacji o kimś, bez jego zgody, w celu zawstydzenia lub upokorzenia tej osoby.</a:t>
            </a:r>
          </a:p>
          <a:p>
            <a:pPr marL="0" indent="0" algn="just">
              <a:buNone/>
            </a:pPr>
            <a:r>
              <a:rPr lang="pl" sz="20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Oszustwo jest podobne do outingu, z dodatkowym elementem podstępu. W takich sytuacjach prześladowca zaprzyjaźnia się ze swoją ofiarą i usypia ją w fałszywym poczuciu bezpieczeństwa. Gdy prześladowca zdobędzie zaufanie ofiary, nadużywa tego zaufania i udostępnia tajemnice i prywatne informacje ofiary </a:t>
            </a:r>
            <a:r>
              <a:rPr lang="pl" sz="2000" spc="3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osobie</a:t>
            </a:r>
            <a:r>
              <a:rPr lang="pl" sz="2000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trzeciej lub wielu stronom.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92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937</Words>
  <Application>Microsoft Office PowerPoint</Application>
  <PresentationFormat>Panoramiczny</PresentationFormat>
  <Paragraphs>63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Tahoma</vt:lpstr>
      <vt:lpstr>Thème Office</vt:lpstr>
      <vt:lpstr>KREATYWNE NARZĘDZIA PRZECIWKO CYBERPRZEMOCY</vt:lpstr>
      <vt:lpstr>ZNĘCANIE SIĘ</vt:lpstr>
      <vt:lpstr>CYPERPRZEMOC</vt:lpstr>
      <vt:lpstr>RODZAJE CYBERPRZEMOCY</vt:lpstr>
      <vt:lpstr>FLAMING</vt:lpstr>
      <vt:lpstr>NĘKANIE</vt:lpstr>
      <vt:lpstr>OCZERNIANIE</vt:lpstr>
      <vt:lpstr>KRADZIEŻ TOŻSAMOŚCI</vt:lpstr>
      <vt:lpstr>OUTING / OSZUSTWA, PODSTĘPY</vt:lpstr>
      <vt:lpstr>WYKLUCZENIE</vt:lpstr>
      <vt:lpstr>CYBERSTALKOWANIE</vt:lpstr>
      <vt:lpstr>CYBERBASHING / HAPPY SLAPPING</vt:lpstr>
      <vt:lpstr>Kim są osoby zaangażowane w cyberprzemoc? </vt:lpstr>
      <vt:lpstr>Projekt ONLIVE</vt:lpstr>
      <vt:lpstr>ZADANIE W ZAKRESIE CYBERPRZEMOCY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TOOLS AGAINST CYBERBULLYING</dc:title>
  <dc:creator>Jutta Faller</dc:creator>
  <cp:lastModifiedBy>Ewelina Lasota</cp:lastModifiedBy>
  <cp:revision>24</cp:revision>
  <dcterms:created xsi:type="dcterms:W3CDTF">2022-06-07T12:24:52Z</dcterms:created>
  <dcterms:modified xsi:type="dcterms:W3CDTF">2022-12-07T16:53:57Z</dcterms:modified>
</cp:coreProperties>
</file>