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7"/>
  </p:notesMasterIdLst>
  <p:sldIdLst>
    <p:sldId id="258" r:id="rId2"/>
    <p:sldId id="259" r:id="rId3"/>
    <p:sldId id="260" r:id="rId4"/>
    <p:sldId id="266" r:id="rId5"/>
    <p:sldId id="261" r:id="rId6"/>
    <p:sldId id="262" r:id="rId7"/>
    <p:sldId id="263" r:id="rId8"/>
    <p:sldId id="264" r:id="rId9"/>
    <p:sldId id="265" r:id="rId10"/>
    <p:sldId id="267" r:id="rId11"/>
    <p:sldId id="268" r:id="rId12"/>
    <p:sldId id="269" r:id="rId13"/>
    <p:sldId id="270" r:id="rId14"/>
    <p:sldId id="271"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EAD7C-4F47-42BC-A5C3-6D54274A84DD}" type="datetimeFigureOut">
              <a:rPr lang="en-GB" smtClean="0"/>
              <a:t>21/11/2022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908A1-27C8-4AA4-8C39-EE317D9A46B8}" type="slidenum">
              <a:rPr lang="en-GB" smtClean="0"/>
              <a:t>‹#›</a:t>
            </a:fld>
            <a:endParaRPr lang="en-GB"/>
          </a:p>
        </p:txBody>
      </p:sp>
    </p:spTree>
    <p:extLst>
      <p:ext uri="{BB962C8B-B14F-4D97-AF65-F5344CB8AC3E}">
        <p14:creationId xmlns:p14="http://schemas.microsoft.com/office/powerpoint/2010/main" val="184705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C908A1-27C8-4AA4-8C39-EE317D9A46B8}" type="slidenum">
              <a:rPr lang="en-GB" smtClean="0"/>
              <a:t>13</a:t>
            </a:fld>
            <a:endParaRPr lang="en-GB"/>
          </a:p>
        </p:txBody>
      </p:sp>
    </p:spTree>
    <p:extLst>
      <p:ext uri="{BB962C8B-B14F-4D97-AF65-F5344CB8AC3E}">
        <p14:creationId xmlns:p14="http://schemas.microsoft.com/office/powerpoint/2010/main" val="15835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FFF99F-B13C-76D4-8600-FE51680302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xmlns="" id="{5FDB4D69-1C15-F82F-70FA-E5A306011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xmlns="" id="{E8A0C6CC-D9E2-76BC-D866-3212BB9C126A}"/>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5" name="Espace réservé du pied de page 4">
            <a:extLst>
              <a:ext uri="{FF2B5EF4-FFF2-40B4-BE49-F238E27FC236}">
                <a16:creationId xmlns:a16="http://schemas.microsoft.com/office/drawing/2014/main" xmlns="" id="{2D41F111-04C7-F58D-B13B-E764A8276B1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xmlns="" id="{DEE9CF71-B4D2-2E80-3D8B-394249CB23F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81245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6C1A4B7-D8AB-2017-A4A2-BF42ECA4DE57}"/>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xmlns="" id="{EC8A7698-37FC-17CA-B9F5-F06912E7F6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52357C8C-01B5-6F75-7586-79CA8745C3A4}"/>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5" name="Espace réservé du pied de page 4">
            <a:extLst>
              <a:ext uri="{FF2B5EF4-FFF2-40B4-BE49-F238E27FC236}">
                <a16:creationId xmlns:a16="http://schemas.microsoft.com/office/drawing/2014/main" xmlns="" id="{9D6E852C-F091-D315-6456-2F075E0B1A7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xmlns="" id="{7A5624AC-9256-997D-105D-7FC7AA4933DA}"/>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6145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7FAB047A-0C6A-E212-D653-1C18B2AAD29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xmlns="" id="{C2EC288A-E448-8DFA-899E-CE4BBCADF0A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7FCA2046-E9EE-EB66-C676-46C178D701B1}"/>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5" name="Espace réservé du pied de page 4">
            <a:extLst>
              <a:ext uri="{FF2B5EF4-FFF2-40B4-BE49-F238E27FC236}">
                <a16:creationId xmlns:a16="http://schemas.microsoft.com/office/drawing/2014/main" xmlns="" id="{C2D97F05-2EE3-5F2B-9E91-2EA9FA983B5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xmlns="" id="{7A9533C5-AF65-998D-912E-4AFE98E80321}"/>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76592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C853D6C-7DA2-BDC0-B87F-FBBAE53839E7}"/>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C82A83DA-17D6-7712-A9D6-7B1540201F1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BE0172DB-A90E-56F6-1498-491D9266733C}"/>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5" name="Espace réservé du pied de page 4">
            <a:extLst>
              <a:ext uri="{FF2B5EF4-FFF2-40B4-BE49-F238E27FC236}">
                <a16:creationId xmlns:a16="http://schemas.microsoft.com/office/drawing/2014/main" xmlns="" id="{B43EDDB2-25F0-6789-6438-BC5AFA8D502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xmlns="" id="{684C73F8-6C33-A94F-43CF-5D4628FA6079}"/>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599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C0B0638-75DA-3CA7-A474-600B4B9ABE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7486BEDF-F373-CD8C-746B-E8FB989E8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F8946653-73E3-098C-9A14-8C9448A11B47}"/>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5" name="Espace réservé du pied de page 4">
            <a:extLst>
              <a:ext uri="{FF2B5EF4-FFF2-40B4-BE49-F238E27FC236}">
                <a16:creationId xmlns:a16="http://schemas.microsoft.com/office/drawing/2014/main" xmlns="" id="{031DE904-2C07-3DF7-05B9-A2FEC8CA4E0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xmlns="" id="{9C71D905-88A6-83F7-7372-51BCDE221C82}"/>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20642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79F228-9530-624F-4A22-2B04275C0C2A}"/>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1DB39B90-8CE9-25CE-24F0-11CB20504A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xmlns="" id="{FBBB3FC2-DBF7-3EF1-7DD4-4A1833F807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xmlns="" id="{D38F9537-4088-09C4-07DE-6AACF6CF5984}"/>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6" name="Espace réservé du pied de page 5">
            <a:extLst>
              <a:ext uri="{FF2B5EF4-FFF2-40B4-BE49-F238E27FC236}">
                <a16:creationId xmlns:a16="http://schemas.microsoft.com/office/drawing/2014/main" xmlns="" id="{17EEA1E7-0038-8DEC-74A6-2E243168E9C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xmlns="" id="{8A6635C2-97A6-3508-E84D-E86ED6DA66FC}"/>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2088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773621-D09A-EF88-6E91-40AFE0886576}"/>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396A2F80-AC19-6B70-1D9E-A909C7894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EEA7E2AB-C9E0-85DF-13BC-4E6FBCAECA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xmlns="" id="{BF7F4F2C-DA36-06D4-4102-E616424CD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3D8C8A50-FDB7-A2D4-142D-EA73CBC6FF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xmlns="" id="{40862BAB-46E7-C36A-C7E8-C7DBC41C6334}"/>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8" name="Espace réservé du pied de page 7">
            <a:extLst>
              <a:ext uri="{FF2B5EF4-FFF2-40B4-BE49-F238E27FC236}">
                <a16:creationId xmlns:a16="http://schemas.microsoft.com/office/drawing/2014/main" xmlns="" id="{C5E5F390-F7DA-063C-6899-1E894820BF3F}"/>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xmlns="" id="{B6552C2D-DCE7-8B5E-1EC9-93AF26757806}"/>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76408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2E8C56C-2355-92EC-FB0B-A0C3DEA3898D}"/>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xmlns="" id="{AC53A63A-629B-F191-E72C-668E16A2944E}"/>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4" name="Espace réservé du pied de page 3">
            <a:extLst>
              <a:ext uri="{FF2B5EF4-FFF2-40B4-BE49-F238E27FC236}">
                <a16:creationId xmlns:a16="http://schemas.microsoft.com/office/drawing/2014/main" xmlns="" id="{A576FB40-78CA-0388-45E4-BEAC8388AAE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xmlns="" id="{D73F9D2A-675D-BFC3-7573-2472DD775EEB}"/>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4674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29C9F63F-9D5F-6D19-B52B-790C7AF4DB56}"/>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3" name="Espace réservé du pied de page 2">
            <a:extLst>
              <a:ext uri="{FF2B5EF4-FFF2-40B4-BE49-F238E27FC236}">
                <a16:creationId xmlns:a16="http://schemas.microsoft.com/office/drawing/2014/main" xmlns="" id="{A1017096-93F5-2CB6-7456-393B622DB7E5}"/>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xmlns="" id="{9AB88A32-0172-7F5F-F4FD-91B8EFA6A65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10995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A432A90-D3DA-E8B3-8E36-B8782C13AA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71F2C41F-7A29-D708-1AFD-9630F9C6E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xmlns="" id="{7D5412ED-7C8B-CE2D-C2B1-B2A9CF55F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71933F6F-ED4A-8BA4-D446-6985732989E4}"/>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6" name="Espace réservé du pied de page 5">
            <a:extLst>
              <a:ext uri="{FF2B5EF4-FFF2-40B4-BE49-F238E27FC236}">
                <a16:creationId xmlns:a16="http://schemas.microsoft.com/office/drawing/2014/main" xmlns="" id="{5ABDBADB-85DD-6088-39A4-49C6AFEC73B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xmlns="" id="{0E1D7DF5-80B6-DD22-9C23-CC4CBFA1E883}"/>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4957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C8B7548-C971-C2C2-F9DF-E56AB757FB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xmlns="" id="{7E2D17C1-3478-A656-A5D7-AB1300108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xmlns="" id="{F6BB1A81-42A7-67EF-BE40-7F739747E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8A388292-C87E-3168-A0F6-458616D2E750}"/>
              </a:ext>
            </a:extLst>
          </p:cNvPr>
          <p:cNvSpPr>
            <a:spLocks noGrp="1"/>
          </p:cNvSpPr>
          <p:nvPr>
            <p:ph type="dt" sz="half" idx="10"/>
          </p:nvPr>
        </p:nvSpPr>
        <p:spPr/>
        <p:txBody>
          <a:bodyPr/>
          <a:lstStyle/>
          <a:p>
            <a:fld id="{2DB0BA70-4BA3-493A-813E-C56C05F87A7B}" type="datetimeFigureOut">
              <a:rPr lang="en-GB" smtClean="0"/>
              <a:t>21/11/2022</a:t>
            </a:fld>
            <a:endParaRPr lang="en-GB"/>
          </a:p>
        </p:txBody>
      </p:sp>
      <p:sp>
        <p:nvSpPr>
          <p:cNvPr id="6" name="Espace réservé du pied de page 5">
            <a:extLst>
              <a:ext uri="{FF2B5EF4-FFF2-40B4-BE49-F238E27FC236}">
                <a16:creationId xmlns:a16="http://schemas.microsoft.com/office/drawing/2014/main" xmlns="" id="{158C138D-E8D9-4208-BDDD-370DA8B91951}"/>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xmlns="" id="{382C04F3-4F5B-691E-2BDE-A66F228969F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98930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F8C446FE-2A8E-55BA-1CF4-ECCFD4BF2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8DD186CF-EB50-24F3-A4DF-C764C0401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3C3980EC-1934-02B9-3A97-2D869508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BA70-4BA3-493A-813E-C56C05F87A7B}" type="datetimeFigureOut">
              <a:rPr lang="en-GB" smtClean="0"/>
              <a:t>21/11/2022</a:t>
            </a:fld>
            <a:endParaRPr lang="en-GB"/>
          </a:p>
        </p:txBody>
      </p:sp>
      <p:sp>
        <p:nvSpPr>
          <p:cNvPr id="5" name="Espace réservé du pied de page 4">
            <a:extLst>
              <a:ext uri="{FF2B5EF4-FFF2-40B4-BE49-F238E27FC236}">
                <a16:creationId xmlns:a16="http://schemas.microsoft.com/office/drawing/2014/main" xmlns="" id="{671302CF-4322-51AB-8E97-1FD9D7DF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xmlns="" id="{78F0A6B1-3983-9ECD-990A-D288D0F79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16673-BDB9-46F6-89CF-548AB504BAA3}" type="slidenum">
              <a:rPr lang="en-GB" smtClean="0"/>
              <a:t>‹#›</a:t>
            </a:fld>
            <a:endParaRPr lang="en-GB"/>
          </a:p>
        </p:txBody>
      </p:sp>
    </p:spTree>
    <p:extLst>
      <p:ext uri="{BB962C8B-B14F-4D97-AF65-F5344CB8AC3E}">
        <p14:creationId xmlns:p14="http://schemas.microsoft.com/office/powerpoint/2010/main" val="306494228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F55BCFB0-BD6E-7E94-BD1E-CFF242E3B79A}"/>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tr-TR" sz="4000" dirty="0">
                <a:latin typeface="Tahoma" panose="020B0604030504040204" pitchFamily="34" charset="0"/>
                <a:ea typeface="Tahoma" panose="020B0604030504040204" pitchFamily="34" charset="0"/>
                <a:cs typeface="Tahoma" panose="020B0604030504040204" pitchFamily="34" charset="0"/>
              </a:rPr>
              <a:t>SİBER ZORBALIĞA KARŞI YARATICI YÖNTEMLER</a:t>
            </a:r>
          </a:p>
        </p:txBody>
      </p:sp>
      <p:sp>
        <p:nvSpPr>
          <p:cNvPr id="41"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xmlns="" id="{F099BBEB-E6F5-D141-7411-A94D2D49CED6}"/>
              </a:ext>
            </a:extLst>
          </p:cNvPr>
          <p:cNvSpPr>
            <a:spLocks noGrp="1"/>
          </p:cNvSpPr>
          <p:nvPr>
            <p:ph type="body" sz="half" idx="2"/>
          </p:nvPr>
        </p:nvSpPr>
        <p:spPr>
          <a:xfrm>
            <a:off x="640080" y="2706624"/>
            <a:ext cx="6894576" cy="3483864"/>
          </a:xfrm>
        </p:spPr>
        <p:txBody>
          <a:bodyPr vert="horz" lIns="91440" tIns="45720" rIns="91440" bIns="45720" rtlCol="0">
            <a:normAutofit/>
          </a:bodyPr>
          <a:lstStyle/>
          <a:p>
            <a:pPr indent="-228600">
              <a:buFont typeface="Arial" panose="020B0604020202020204" pitchFamily="34" charset="0"/>
              <a:buChar char="•"/>
            </a:pPr>
            <a:r>
              <a:rPr lang="en-US" sz="2200" dirty="0"/>
              <a:t>LTTA Pau, France</a:t>
            </a:r>
          </a:p>
          <a:p>
            <a:pPr indent="-228600">
              <a:buFont typeface="Arial" panose="020B0604020202020204" pitchFamily="34" charset="0"/>
              <a:buChar char="•"/>
            </a:pPr>
            <a:r>
              <a:rPr lang="en-US" sz="2200" dirty="0" smtClean="0"/>
              <a:t>13-17 </a:t>
            </a:r>
            <a:r>
              <a:rPr lang="tr-TR" sz="2200" dirty="0" smtClean="0"/>
              <a:t>Haziran</a:t>
            </a:r>
            <a:r>
              <a:rPr lang="en-US" sz="2200" dirty="0" smtClean="0"/>
              <a:t> </a:t>
            </a:r>
            <a:r>
              <a:rPr lang="en-US" sz="2200" dirty="0"/>
              <a:t>2022</a:t>
            </a:r>
          </a:p>
        </p:txBody>
      </p:sp>
      <p:pic>
        <p:nvPicPr>
          <p:cNvPr id="5" name="Espace réservé du contenu 3">
            <a:extLst>
              <a:ext uri="{FF2B5EF4-FFF2-40B4-BE49-F238E27FC236}">
                <a16:creationId xmlns:a16="http://schemas.microsoft.com/office/drawing/2014/main" xmlns="" id="{C4014CED-A2A0-B897-0E97-887AAF75200E}"/>
              </a:ext>
            </a:extLst>
          </p:cNvPr>
          <p:cNvPicPr>
            <a:picLocks noGrp="1" noChangeAspect="1"/>
          </p:cNvPicPr>
          <p:nvPr>
            <p:ph type="pic" idx="1"/>
          </p:nvPr>
        </p:nvPicPr>
        <p:blipFill>
          <a:blip r:embed="rId2"/>
          <a:srcRect t="10520" b="10520"/>
          <a:stretch>
            <a:fillRect/>
          </a:stretch>
        </p:blipFill>
        <p:spPr>
          <a:xfrm>
            <a:off x="7863840" y="459354"/>
            <a:ext cx="4014216" cy="3169626"/>
          </a:xfrm>
          <a:prstGeom prst="rect">
            <a:avLst/>
          </a:prstGeom>
        </p:spPr>
      </p:pic>
      <p:pic>
        <p:nvPicPr>
          <p:cNvPr id="17" name="Image 16">
            <a:extLst>
              <a:ext uri="{FF2B5EF4-FFF2-40B4-BE49-F238E27FC236}">
                <a16:creationId xmlns:a16="http://schemas.microsoft.com/office/drawing/2014/main" xmlns="" id="{05AAA0B0-21D8-143D-A00C-1CF3B8A0E4CB}"/>
              </a:ext>
            </a:extLst>
          </p:cNvPr>
          <p:cNvPicPr>
            <a:picLocks noChangeAspect="1"/>
          </p:cNvPicPr>
          <p:nvPr/>
        </p:nvPicPr>
        <p:blipFill>
          <a:blip r:embed="rId3"/>
          <a:stretch>
            <a:fillRect/>
          </a:stretch>
        </p:blipFill>
        <p:spPr>
          <a:xfrm>
            <a:off x="8174736" y="5441104"/>
            <a:ext cx="3995928" cy="1128850"/>
          </a:xfrm>
          <a:prstGeom prst="rect">
            <a:avLst/>
          </a:prstGeom>
        </p:spPr>
      </p:pic>
      <p:pic>
        <p:nvPicPr>
          <p:cNvPr id="7" name="Image 6">
            <a:extLst>
              <a:ext uri="{FF2B5EF4-FFF2-40B4-BE49-F238E27FC236}">
                <a16:creationId xmlns:a16="http://schemas.microsoft.com/office/drawing/2014/main" xmlns="" id="{187A78DC-F478-ED0C-E41B-D9D7D37110BE}"/>
              </a:ext>
            </a:extLst>
          </p:cNvPr>
          <p:cNvPicPr>
            <a:picLocks noChangeAspect="1"/>
          </p:cNvPicPr>
          <p:nvPr/>
        </p:nvPicPr>
        <p:blipFill>
          <a:blip r:embed="rId4"/>
          <a:stretch>
            <a:fillRect/>
          </a:stretch>
        </p:blipFill>
        <p:spPr>
          <a:xfrm>
            <a:off x="229687" y="6249014"/>
            <a:ext cx="2024047" cy="243861"/>
          </a:xfrm>
          <a:prstGeom prst="rect">
            <a:avLst/>
          </a:prstGeom>
        </p:spPr>
      </p:pic>
    </p:spTree>
    <p:extLst>
      <p:ext uri="{BB962C8B-B14F-4D97-AF65-F5344CB8AC3E}">
        <p14:creationId xmlns:p14="http://schemas.microsoft.com/office/powerpoint/2010/main" val="186113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xmlns="" id="{F5897CCA-486C-491C-B4C1-5E5C95A827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6D2C50DD-4272-898A-CB60-CD6396D25D67}"/>
              </a:ext>
            </a:extLst>
          </p:cNvPr>
          <p:cNvSpPr>
            <a:spLocks noGrp="1"/>
          </p:cNvSpPr>
          <p:nvPr>
            <p:ph type="title"/>
          </p:nvPr>
        </p:nvSpPr>
        <p:spPr>
          <a:xfrm>
            <a:off x="833813" y="749917"/>
            <a:ext cx="6356606" cy="1843283"/>
          </a:xfrm>
        </p:spPr>
        <p:txBody>
          <a:bodyPr>
            <a:normAutofit/>
          </a:bodyPr>
          <a:lstStyle/>
          <a:p>
            <a:r>
              <a:rPr lang="tr-TR" sz="4000" dirty="0" smtClean="0">
                <a:latin typeface="Tahoma" panose="020B0604030504040204" pitchFamily="34" charset="0"/>
                <a:ea typeface="Tahoma" panose="020B0604030504040204" pitchFamily="34" charset="0"/>
                <a:cs typeface="Tahoma" panose="020B0604030504040204" pitchFamily="34" charset="0"/>
              </a:rPr>
              <a:t>DIŞLAMA</a:t>
            </a:r>
            <a:r>
              <a:rPr lang="tr-TR" sz="4000" dirty="0">
                <a:latin typeface="Tahoma" panose="020B0604030504040204" pitchFamily="34" charset="0"/>
                <a:ea typeface="Tahoma" panose="020B0604030504040204" pitchFamily="34" charset="0"/>
                <a:cs typeface="Tahoma" panose="020B0604030504040204" pitchFamily="34" charset="0"/>
              </a:rPr>
              <a:t/>
            </a:r>
            <a:br>
              <a:rPr lang="tr-TR" sz="4000" dirty="0">
                <a:latin typeface="Tahoma" panose="020B0604030504040204" pitchFamily="34" charset="0"/>
                <a:ea typeface="Tahoma" panose="020B0604030504040204" pitchFamily="34" charset="0"/>
                <a:cs typeface="Tahoma" panose="020B0604030504040204" pitchFamily="34" charset="0"/>
              </a:rPr>
            </a:br>
            <a:endParaRPr lang="en-GB" sz="4000" dirty="0">
              <a:latin typeface="Tahoma" panose="020B0604030504040204" pitchFamily="34" charset="0"/>
              <a:ea typeface="Tahoma" panose="020B0604030504040204" pitchFamily="34" charset="0"/>
              <a:cs typeface="Tahoma" panose="020B0604030504040204" pitchFamily="34" charset="0"/>
            </a:endParaRPr>
          </a:p>
        </p:txBody>
      </p:sp>
      <p:sp>
        <p:nvSpPr>
          <p:cNvPr id="19" name="Content Placeholder 10">
            <a:extLst>
              <a:ext uri="{FF2B5EF4-FFF2-40B4-BE49-F238E27FC236}">
                <a16:creationId xmlns:a16="http://schemas.microsoft.com/office/drawing/2014/main" xmlns="" id="{F2025079-5AC4-23E1-D619-6AB11262CDB6}"/>
              </a:ext>
            </a:extLst>
          </p:cNvPr>
          <p:cNvSpPr>
            <a:spLocks noGrp="1"/>
          </p:cNvSpPr>
          <p:nvPr>
            <p:ph idx="1"/>
          </p:nvPr>
        </p:nvSpPr>
        <p:spPr>
          <a:xfrm>
            <a:off x="831987" y="2320261"/>
            <a:ext cx="6358432" cy="4144707"/>
          </a:xfrm>
        </p:spPr>
        <p:txBody>
          <a:bodyPr>
            <a:normAutofit/>
          </a:bodyPr>
          <a:lstStyle/>
          <a:p>
            <a:pPr marL="0" indent="0">
              <a:buNone/>
            </a:pPr>
            <a:r>
              <a:rPr lang="tr-TR" sz="2400" spc="30" dirty="0" smtClean="0">
                <a:solidFill>
                  <a:srgbClr val="000000"/>
                </a:solidFill>
                <a:latin typeface="Tahoma" panose="020B0604030504040204" pitchFamily="34" charset="0"/>
                <a:ea typeface="Calibri" panose="020F0502020204030204" pitchFamily="34" charset="0"/>
                <a:cs typeface="Times New Roman" panose="02020603050405020304" pitchFamily="18" charset="0"/>
              </a:rPr>
              <a:t>Dışlama</a:t>
            </a:r>
            <a:r>
              <a:rPr lang="tr-TR" sz="2400" spc="30" dirty="0">
                <a:solidFill>
                  <a:srgbClr val="000000"/>
                </a:solidFill>
                <a:latin typeface="Tahoma" panose="020B0604030504040204" pitchFamily="34" charset="0"/>
                <a:ea typeface="Calibri" panose="020F0502020204030204" pitchFamily="34" charset="0"/>
                <a:cs typeface="Times New Roman" panose="02020603050405020304" pitchFamily="18" charset="0"/>
              </a:rPr>
              <a:t>, birini kasıtlı olarak dışarıda bırakma eylemidir. Dışlama, yüz yüze zorbalık durumlarında mevcuttur; ancak aynı zamanda bir kurbanı hedef almak ve zorbalık yapmak için çevrimiçi olarak da kullanılır. </a:t>
            </a:r>
            <a:r>
              <a:rPr lang="tr-TR" sz="2400" spc="30" dirty="0" smtClean="0">
                <a:latin typeface="Tahoma" panose="020B0604030504040204" pitchFamily="34" charset="0"/>
                <a:ea typeface="Calibri" panose="020F0502020204030204" pitchFamily="34" charset="0"/>
                <a:cs typeface="Times New Roman" panose="02020603050405020304" pitchFamily="18" charset="0"/>
              </a:rPr>
              <a:t>Örneğin, bir çocuk, arkadaş grubunun mesaj gruplarından </a:t>
            </a:r>
            <a:r>
              <a:rPr lang="tr-TR" sz="2400" spc="30" dirty="0">
                <a:latin typeface="Tahoma" panose="020B0604030504040204" pitchFamily="34" charset="0"/>
                <a:ea typeface="Calibri" panose="020F0502020204030204" pitchFamily="34" charset="0"/>
                <a:cs typeface="Times New Roman" panose="02020603050405020304" pitchFamily="18" charset="0"/>
              </a:rPr>
              <a:t>veya ortak arkadaşları </a:t>
            </a:r>
            <a:r>
              <a:rPr lang="tr-TR" sz="2400" spc="30" dirty="0" smtClean="0">
                <a:latin typeface="Tahoma" panose="020B0604030504040204" pitchFamily="34" charset="0"/>
                <a:ea typeface="Calibri" panose="020F0502020204030204" pitchFamily="34" charset="0"/>
                <a:cs typeface="Times New Roman" panose="02020603050405020304" pitchFamily="18" charset="0"/>
              </a:rPr>
              <a:t>içeren sanal görüşmelerden dışlanabilir; benzer şekilde başka bir arkadaşının dışlandığına da şahit olabilir. </a:t>
            </a:r>
            <a:endParaRPr lang="fr-FR" sz="2400" spc="3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Imagen 15">
            <a:extLst>
              <a:ext uri="{FF2B5EF4-FFF2-40B4-BE49-F238E27FC236}">
                <a16:creationId xmlns:a16="http://schemas.microsoft.com/office/drawing/2014/main" xmlns="" id="{8C6E8BAE-9B62-5CAB-5385-15A8254ED147}"/>
              </a:ext>
            </a:extLst>
          </p:cNvPr>
          <p:cNvPicPr>
            <a:picLocks noChangeAspect="1"/>
          </p:cNvPicPr>
          <p:nvPr/>
        </p:nvPicPr>
        <p:blipFill rotWithShape="1">
          <a:blip r:embed="rId2"/>
          <a:srcRect r="3" b="1890"/>
          <a:stretch/>
        </p:blipFill>
        <p:spPr>
          <a:xfrm>
            <a:off x="7556409" y="557190"/>
            <a:ext cx="3995928" cy="5571896"/>
          </a:xfrm>
          <a:prstGeom prst="rect">
            <a:avLst/>
          </a:prstGeom>
          <a:effectLst/>
        </p:spPr>
      </p:pic>
    </p:spTree>
    <p:extLst>
      <p:ext uri="{BB962C8B-B14F-4D97-AF65-F5344CB8AC3E}">
        <p14:creationId xmlns:p14="http://schemas.microsoft.com/office/powerpoint/2010/main" val="34900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C13D6-AD55-41C2-35C5-91C160C508BA}"/>
              </a:ext>
            </a:extLst>
          </p:cNvPr>
          <p:cNvSpPr>
            <a:spLocks noGrp="1"/>
          </p:cNvSpPr>
          <p:nvPr>
            <p:ph type="title"/>
          </p:nvPr>
        </p:nvSpPr>
        <p:spPr>
          <a:xfrm>
            <a:off x="481013" y="3752849"/>
            <a:ext cx="3432961" cy="2452687"/>
          </a:xfrm>
        </p:spPr>
        <p:txBody>
          <a:bodyPr anchor="ctr">
            <a:normAutofit/>
          </a:bodyPr>
          <a:lstStyle/>
          <a:p>
            <a:r>
              <a:rPr lang="tr-TR" sz="3100" dirty="0" smtClean="0">
                <a:latin typeface="Tahoma" panose="020B0604030504040204" pitchFamily="34" charset="0"/>
                <a:ea typeface="Tahoma" panose="020B0604030504040204" pitchFamily="34" charset="0"/>
                <a:cs typeface="Tahoma" panose="020B0604030504040204" pitchFamily="34" charset="0"/>
              </a:rPr>
              <a:t/>
            </a:r>
            <a:br>
              <a:rPr lang="tr-TR" sz="3100" dirty="0" smtClean="0">
                <a:latin typeface="Tahoma" panose="020B0604030504040204" pitchFamily="34" charset="0"/>
                <a:ea typeface="Tahoma" panose="020B0604030504040204" pitchFamily="34" charset="0"/>
                <a:cs typeface="Tahoma" panose="020B0604030504040204" pitchFamily="34" charset="0"/>
              </a:rPr>
            </a:br>
            <a:r>
              <a:rPr lang="tr-TR" sz="3100" dirty="0">
                <a:latin typeface="Tahoma" panose="020B0604030504040204" pitchFamily="34" charset="0"/>
                <a:ea typeface="Tahoma" panose="020B0604030504040204" pitchFamily="34" charset="0"/>
                <a:cs typeface="Tahoma" panose="020B0604030504040204" pitchFamily="34" charset="0"/>
              </a:rPr>
              <a:t>SİBER TAKİP</a:t>
            </a:r>
            <a:r>
              <a:rPr lang="tr-TR" sz="3200" dirty="0"/>
              <a:t/>
            </a:r>
            <a:br>
              <a:rPr lang="tr-TR" sz="3200" dirty="0"/>
            </a:br>
            <a:r>
              <a:rPr lang="tr-TR" sz="3200" dirty="0" smtClean="0"/>
              <a:t>(</a:t>
            </a:r>
            <a:r>
              <a:rPr lang="en-GB" sz="3100" dirty="0" smtClean="0">
                <a:latin typeface="Tahoma" panose="020B0604030504040204" pitchFamily="34" charset="0"/>
                <a:ea typeface="Tahoma" panose="020B0604030504040204" pitchFamily="34" charset="0"/>
                <a:cs typeface="Tahoma" panose="020B0604030504040204" pitchFamily="34" charset="0"/>
              </a:rPr>
              <a:t>CYBERSTALKING</a:t>
            </a:r>
            <a:r>
              <a:rPr lang="tr-TR" sz="3100" dirty="0" smtClean="0">
                <a:latin typeface="Tahoma" panose="020B0604030504040204" pitchFamily="34" charset="0"/>
                <a:ea typeface="Tahoma" panose="020B0604030504040204" pitchFamily="34" charset="0"/>
                <a:cs typeface="Tahoma" panose="020B0604030504040204" pitchFamily="34" charset="0"/>
              </a:rPr>
              <a:t>)</a:t>
            </a:r>
            <a:endParaRPr lang="en-GB" sz="31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22">
            <a:extLst>
              <a:ext uri="{FF2B5EF4-FFF2-40B4-BE49-F238E27FC236}">
                <a16:creationId xmlns:a16="http://schemas.microsoft.com/office/drawing/2014/main" xmlns="" id="{68F71FB2-502F-EE89-1CE2-F3C17579FD65}"/>
              </a:ext>
            </a:extLst>
          </p:cNvPr>
          <p:cNvPicPr>
            <a:picLocks noChangeAspect="1"/>
          </p:cNvPicPr>
          <p:nvPr/>
        </p:nvPicPr>
        <p:blipFill rotWithShape="1">
          <a:blip r:embed="rId2"/>
          <a:srcRect t="11784" b="186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xmlns="" id="{B2DE035C-24C5-CEBE-CB79-246538A13B71}"/>
              </a:ext>
            </a:extLst>
          </p:cNvPr>
          <p:cNvSpPr>
            <a:spLocks noGrp="1"/>
          </p:cNvSpPr>
          <p:nvPr>
            <p:ph idx="1"/>
          </p:nvPr>
        </p:nvSpPr>
        <p:spPr>
          <a:xfrm>
            <a:off x="4215436" y="4106152"/>
            <a:ext cx="7485413" cy="2210480"/>
          </a:xfrm>
        </p:spPr>
        <p:txBody>
          <a:bodyPr anchor="ctr">
            <a:normAutofit lnSpcReduction="10000"/>
          </a:bodyPr>
          <a:lstStyle/>
          <a:p>
            <a:pPr marL="0" indent="0">
              <a:buNone/>
            </a:pPr>
            <a:r>
              <a:rPr lang="tr-TR" sz="2000" dirty="0">
                <a:latin typeface="Tahoma" panose="020B0604030504040204" pitchFamily="34" charset="0"/>
                <a:ea typeface="Tahoma" panose="020B0604030504040204" pitchFamily="34" charset="0"/>
                <a:cs typeface="Tahoma" panose="020B0604030504040204" pitchFamily="34" charset="0"/>
              </a:rPr>
              <a:t>Siber </a:t>
            </a:r>
            <a:r>
              <a:rPr lang="tr-TR" sz="2000" dirty="0" smtClean="0">
                <a:latin typeface="Tahoma" panose="020B0604030504040204" pitchFamily="34" charset="0"/>
                <a:ea typeface="Tahoma" panose="020B0604030504040204" pitchFamily="34" charset="0"/>
                <a:cs typeface="Tahoma" panose="020B0604030504040204" pitchFamily="34" charset="0"/>
              </a:rPr>
              <a:t>takip, </a:t>
            </a:r>
            <a:r>
              <a:rPr lang="tr-TR" sz="2000" dirty="0">
                <a:latin typeface="Tahoma" panose="020B0604030504040204" pitchFamily="34" charset="0"/>
                <a:ea typeface="Tahoma" panose="020B0604030504040204" pitchFamily="34" charset="0"/>
                <a:cs typeface="Tahoma" panose="020B0604030504040204" pitchFamily="34" charset="0"/>
              </a:rPr>
              <a:t>öfke, intikam veya kontrol nedenleriyle hedef alınan kişiye fiziksel zarar verme tehditlerine kadar uzanabilen </a:t>
            </a:r>
            <a:r>
              <a:rPr lang="tr-TR" sz="2000" dirty="0" smtClean="0">
                <a:latin typeface="Tahoma" panose="020B0604030504040204" pitchFamily="34" charset="0"/>
                <a:ea typeface="Tahoma" panose="020B0604030504040204" pitchFamily="34" charset="0"/>
                <a:cs typeface="Tahoma" panose="020B0604030504040204" pitchFamily="34" charset="0"/>
              </a:rPr>
              <a:t>çok </a:t>
            </a:r>
            <a:r>
              <a:rPr lang="tr-TR" sz="2000" dirty="0">
                <a:latin typeface="Tahoma" panose="020B0604030504040204" pitchFamily="34" charset="0"/>
                <a:ea typeface="Tahoma" panose="020B0604030504040204" pitchFamily="34" charset="0"/>
                <a:cs typeface="Tahoma" panose="020B0604030504040204" pitchFamily="34" charset="0"/>
              </a:rPr>
              <a:t>ciddi bir siber zorbalık biçimidir. Çevrimiçi taciz, mağdurların kişisel güvenlik ve güvenliklerinden korkmaları, yaşam kalitesi kaybı konusunda kronik endişe duymaları ve her gün ne bekleyecekleri konusunda kesinlik ve öngörülebilirlik erozyonuna uğrama derecesine kadar tekrarlanan istenmeyen iletişimler zaman içinde devam ettiğinde "siber takip" haline gelir</a:t>
            </a:r>
            <a:r>
              <a:rPr lang="en-GB" sz="2000" dirty="0" smtClean="0">
                <a:solidFill>
                  <a:srgbClr val="1B1B1B"/>
                </a:solidFill>
                <a:effectLst/>
                <a:latin typeface="Tahoma" panose="020B0604030504040204" pitchFamily="34" charset="0"/>
                <a:ea typeface="Tahoma" panose="020B0604030504040204" pitchFamily="34" charset="0"/>
                <a:cs typeface="Tahoma" panose="020B0604030504040204" pitchFamily="34" charset="0"/>
              </a:rPr>
              <a:t>.</a:t>
            </a:r>
            <a:endParaRPr lang="fr-FR"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95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2A5684-9D85-48CE-74B7-791F62435C59}"/>
              </a:ext>
            </a:extLst>
          </p:cNvPr>
          <p:cNvSpPr>
            <a:spLocks noGrp="1"/>
          </p:cNvSpPr>
          <p:nvPr>
            <p:ph type="title"/>
          </p:nvPr>
        </p:nvSpPr>
        <p:spPr>
          <a:xfrm>
            <a:off x="472467" y="327026"/>
            <a:ext cx="3524930" cy="2287588"/>
          </a:xfrm>
        </p:spPr>
        <p:txBody>
          <a:bodyPr anchor="ctr">
            <a:normAutofit/>
          </a:bodyPr>
          <a:lstStyle/>
          <a:p>
            <a:r>
              <a:rPr lang="tr-TR" sz="3100" dirty="0">
                <a:latin typeface="Tahoma" panose="020B0604030504040204" pitchFamily="34" charset="0"/>
                <a:ea typeface="Tahoma" panose="020B0604030504040204" pitchFamily="34" charset="0"/>
                <a:cs typeface="Tahoma" panose="020B0604030504040204" pitchFamily="34" charset="0"/>
              </a:rPr>
              <a:t>SİBER SATAŞMA</a:t>
            </a:r>
            <a:br>
              <a:rPr lang="tr-TR" sz="3100" dirty="0">
                <a:latin typeface="Tahoma" panose="020B0604030504040204" pitchFamily="34" charset="0"/>
                <a:ea typeface="Tahoma" panose="020B0604030504040204" pitchFamily="34" charset="0"/>
                <a:cs typeface="Tahoma" panose="020B0604030504040204" pitchFamily="34" charset="0"/>
              </a:rPr>
            </a:br>
            <a:r>
              <a:rPr lang="tr-TR" sz="3100" dirty="0">
                <a:latin typeface="Tahoma" panose="020B0604030504040204" pitchFamily="34" charset="0"/>
                <a:ea typeface="Tahoma" panose="020B0604030504040204" pitchFamily="34" charset="0"/>
                <a:cs typeface="Tahoma" panose="020B0604030504040204" pitchFamily="34" charset="0"/>
              </a:rPr>
              <a:t>YA DA</a:t>
            </a:r>
            <a:br>
              <a:rPr lang="tr-TR" sz="3100" dirty="0">
                <a:latin typeface="Tahoma" panose="020B0604030504040204" pitchFamily="34" charset="0"/>
                <a:ea typeface="Tahoma" panose="020B0604030504040204" pitchFamily="34" charset="0"/>
                <a:cs typeface="Tahoma" panose="020B0604030504040204" pitchFamily="34" charset="0"/>
              </a:rPr>
            </a:br>
            <a:r>
              <a:rPr lang="tr-TR" sz="3100" dirty="0">
                <a:latin typeface="Tahoma" panose="020B0604030504040204" pitchFamily="34" charset="0"/>
                <a:ea typeface="Tahoma" panose="020B0604030504040204" pitchFamily="34" charset="0"/>
                <a:cs typeface="Tahoma" panose="020B0604030504040204" pitchFamily="34" charset="0"/>
              </a:rPr>
              <a:t>HAPPY SLAPPING</a:t>
            </a:r>
            <a:endParaRPr lang="en-GB" sz="3100" dirty="0">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7">
            <a:extLst>
              <a:ext uri="{FF2B5EF4-FFF2-40B4-BE49-F238E27FC236}">
                <a16:creationId xmlns:a16="http://schemas.microsoft.com/office/drawing/2014/main" xmlns="" id="{16DA177F-AA35-F046-2296-1D03B3DD70B4}"/>
              </a:ext>
            </a:extLst>
          </p:cNvPr>
          <p:cNvSpPr>
            <a:spLocks noGrp="1"/>
          </p:cNvSpPr>
          <p:nvPr>
            <p:ph idx="1"/>
          </p:nvPr>
        </p:nvSpPr>
        <p:spPr>
          <a:xfrm>
            <a:off x="4223982" y="327026"/>
            <a:ext cx="7485413" cy="2287587"/>
          </a:xfrm>
        </p:spPr>
        <p:txBody>
          <a:bodyPr anchor="ctr">
            <a:normAutofit/>
          </a:bodyPr>
          <a:lstStyle/>
          <a:p>
            <a:pPr marL="0" indent="0">
              <a:buNone/>
            </a:pPr>
            <a:r>
              <a:rPr lang="tr-TR" sz="1800" dirty="0">
                <a:latin typeface="Tahoma" panose="020B0604030504040204" pitchFamily="34" charset="0"/>
                <a:ea typeface="Tahoma" panose="020B0604030504040204" pitchFamily="34" charset="0"/>
                <a:cs typeface="Tahoma" panose="020B0604030504040204" pitchFamily="34" charset="0"/>
              </a:rPr>
              <a:t>İnsanların fiziksel olarak saldırıya uğradığı ve </a:t>
            </a:r>
            <a:r>
              <a:rPr lang="tr-TR" sz="1800" dirty="0" smtClean="0">
                <a:latin typeface="Tahoma" panose="020B0604030504040204" pitchFamily="34" charset="0"/>
                <a:ea typeface="Tahoma" panose="020B0604030504040204" pitchFamily="34" charset="0"/>
                <a:cs typeface="Tahoma" panose="020B0604030504040204" pitchFamily="34" charset="0"/>
              </a:rPr>
              <a:t>saldırı görüntülerinin cep </a:t>
            </a:r>
            <a:r>
              <a:rPr lang="tr-TR" sz="1800" dirty="0">
                <a:latin typeface="Tahoma" panose="020B0604030504040204" pitchFamily="34" charset="0"/>
                <a:ea typeface="Tahoma" panose="020B0604030504040204" pitchFamily="34" charset="0"/>
                <a:cs typeface="Tahoma" panose="020B0604030504040204" pitchFamily="34" charset="0"/>
              </a:rPr>
              <a:t>telefonuyla kaydedildiği bir zorbalık biçimidir. Saldırganlar videoları arkadaşlarıyla paylaşır</a:t>
            </a:r>
            <a:r>
              <a:rPr lang="en-GB" sz="2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fr-FR" sz="20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p>
        </p:txBody>
      </p:sp>
      <p:pic>
        <p:nvPicPr>
          <p:cNvPr id="4" name="Imagen 25">
            <a:extLst>
              <a:ext uri="{FF2B5EF4-FFF2-40B4-BE49-F238E27FC236}">
                <a16:creationId xmlns:a16="http://schemas.microsoft.com/office/drawing/2014/main" xmlns="" id="{4B472BA9-98AF-348E-B870-0C7C8F3DD85B}"/>
              </a:ext>
            </a:extLst>
          </p:cNvPr>
          <p:cNvPicPr>
            <a:picLocks noChangeAspect="1"/>
          </p:cNvPicPr>
          <p:nvPr/>
        </p:nvPicPr>
        <p:blipFill rotWithShape="1">
          <a:blip r:embed="rId2"/>
          <a:srcRect t="23798" b="26501"/>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24936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A0176D97-19EF-F147-B911-ABE40A1DF9B4}"/>
              </a:ext>
            </a:extLst>
          </p:cNvPr>
          <p:cNvSpPr>
            <a:spLocks noGrp="1"/>
          </p:cNvSpPr>
          <p:nvPr>
            <p:ph type="title"/>
          </p:nvPr>
        </p:nvSpPr>
        <p:spPr>
          <a:xfrm>
            <a:off x="4654296" y="674914"/>
            <a:ext cx="6894576" cy="1023257"/>
          </a:xfrm>
        </p:spPr>
        <p:txBody>
          <a:bodyPr anchor="b">
            <a:normAutofit fontScale="90000"/>
          </a:bodyPr>
          <a:lstStyle/>
          <a:p>
            <a:r>
              <a:rPr lang="tr-TR" sz="3800" b="1" dirty="0" smtClean="0">
                <a:latin typeface="Tahoma" panose="020B0604030504040204" pitchFamily="34" charset="0"/>
                <a:ea typeface="Tahoma" panose="020B0604030504040204" pitchFamily="34" charset="0"/>
                <a:cs typeface="Tahoma" panose="020B0604030504040204" pitchFamily="34" charset="0"/>
              </a:rPr>
              <a:t>Siber </a:t>
            </a:r>
            <a:r>
              <a:rPr lang="tr-TR" sz="3800" b="1" dirty="0">
                <a:latin typeface="Tahoma" panose="020B0604030504040204" pitchFamily="34" charset="0"/>
                <a:ea typeface="Tahoma" panose="020B0604030504040204" pitchFamily="34" charset="0"/>
                <a:cs typeface="Tahoma" panose="020B0604030504040204" pitchFamily="34" charset="0"/>
              </a:rPr>
              <a:t>Zorbalığın özneleri kimlerdir</a:t>
            </a:r>
            <a:r>
              <a:rPr lang="en-GB" sz="3800" b="1" dirty="0" smtClean="0">
                <a:effectLst/>
                <a:latin typeface="Tahoma" panose="020B0604030504040204" pitchFamily="34" charset="0"/>
                <a:ea typeface="Tahoma" panose="020B0604030504040204" pitchFamily="34" charset="0"/>
                <a:cs typeface="Tahoma" panose="020B0604030504040204" pitchFamily="34" charset="0"/>
              </a:rPr>
              <a:t>?</a:t>
            </a:r>
            <a:r>
              <a:rPr lang="fr-FR" sz="3800" b="1" dirty="0">
                <a:effectLst/>
                <a:latin typeface="Tahoma" panose="020B0604030504040204" pitchFamily="34" charset="0"/>
                <a:ea typeface="Tahoma" panose="020B0604030504040204" pitchFamily="34" charset="0"/>
                <a:cs typeface="Tahoma" panose="020B0604030504040204" pitchFamily="34" charset="0"/>
              </a:rPr>
              <a:t/>
            </a:r>
            <a:br>
              <a:rPr lang="fr-FR" sz="3800" b="1" dirty="0">
                <a:effectLst/>
                <a:latin typeface="Tahoma" panose="020B0604030504040204" pitchFamily="34" charset="0"/>
                <a:ea typeface="Tahoma" panose="020B0604030504040204" pitchFamily="34" charset="0"/>
                <a:cs typeface="Tahoma" panose="020B0604030504040204" pitchFamily="34" charset="0"/>
              </a:rPr>
            </a:br>
            <a:endParaRPr lang="en-GB" sz="3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26">
            <a:extLst>
              <a:ext uri="{FF2B5EF4-FFF2-40B4-BE49-F238E27FC236}">
                <a16:creationId xmlns:a16="http://schemas.microsoft.com/office/drawing/2014/main" xmlns="" id="{EF1C1D35-17F1-2B97-4AA7-D925A35B84F0}"/>
              </a:ext>
            </a:extLst>
          </p:cNvPr>
          <p:cNvPicPr>
            <a:picLocks noChangeAspect="1"/>
          </p:cNvPicPr>
          <p:nvPr/>
        </p:nvPicPr>
        <p:blipFill rotWithShape="1">
          <a:blip r:embed="rId3"/>
          <a:srcRect l="32907" r="37695"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5" name="sketchy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65C9001B-E6E7-E23F-866A-CA46D5DFD604}"/>
              </a:ext>
            </a:extLst>
          </p:cNvPr>
          <p:cNvSpPr>
            <a:spLocks noGrp="1"/>
          </p:cNvSpPr>
          <p:nvPr>
            <p:ph idx="1"/>
          </p:nvPr>
        </p:nvSpPr>
        <p:spPr>
          <a:xfrm>
            <a:off x="4654296" y="1360714"/>
            <a:ext cx="6993418" cy="5050972"/>
          </a:xfrm>
        </p:spPr>
        <p:txBody>
          <a:bodyPr>
            <a:normAutofit/>
          </a:bodyPr>
          <a:lstStyle/>
          <a:p>
            <a:pPr marL="0" indent="0">
              <a:spcAft>
                <a:spcPts val="800"/>
              </a:spcAft>
              <a:buNone/>
            </a:pPr>
            <a:r>
              <a:rPr lang="tr-TR" sz="1800" dirty="0">
                <a:latin typeface="Tahoma" panose="020B0604030504040204" pitchFamily="34" charset="0"/>
                <a:ea typeface="Tahoma" panose="020B0604030504040204" pitchFamily="34" charset="0"/>
                <a:cs typeface="Tahoma" panose="020B0604030504040204" pitchFamily="34" charset="0"/>
              </a:rPr>
              <a:t>Siber zorbalık rolleri ve bu öznelerin tahmin edicileri hakkında bilgi, müdahalelerin planlanması ve geliştirilmesi açısından önemlidir</a:t>
            </a:r>
            <a:r>
              <a:rPr lang="en-GB" sz="1800" dirty="0">
                <a:latin typeface="Tahoma" panose="020B0604030504040204" pitchFamily="34" charset="0"/>
                <a:ea typeface="Tahoma" panose="020B0604030504040204" pitchFamily="34" charset="0"/>
                <a:cs typeface="Tahoma" panose="020B0604030504040204" pitchFamily="34" charset="0"/>
              </a:rPr>
              <a:t>.</a:t>
            </a:r>
          </a:p>
          <a:p>
            <a:pPr marL="0" indent="0">
              <a:spcAft>
                <a:spcPts val="800"/>
              </a:spcAft>
              <a:buNone/>
            </a:pPr>
            <a:endParaRPr lang="fr-FR" sz="1800" dirty="0" smtClean="0">
              <a:effectLst/>
              <a:latin typeface="Tahoma" panose="020B0604030504040204" pitchFamily="34" charset="0"/>
              <a:ea typeface="Tahoma" panose="020B0604030504040204" pitchFamily="34" charset="0"/>
              <a:cs typeface="Tahoma" panose="020B0604030504040204" pitchFamily="34" charset="0"/>
            </a:endParaRPr>
          </a:p>
          <a:p>
            <a:pPr lvl="0"/>
            <a:r>
              <a:rPr lang="tr-TR" sz="1800" dirty="0">
                <a:latin typeface="Tahoma" panose="020B0604030504040204" pitchFamily="34" charset="0"/>
                <a:ea typeface="Tahoma" panose="020B0604030504040204" pitchFamily="34" charset="0"/>
                <a:cs typeface="Tahoma" panose="020B0604030504040204" pitchFamily="34" charset="0"/>
              </a:rPr>
              <a:t>ZORBA: Saldırgan</a:t>
            </a:r>
          </a:p>
          <a:p>
            <a:pPr lvl="0"/>
            <a:r>
              <a:rPr lang="tr-TR" sz="1800" dirty="0">
                <a:latin typeface="Tahoma" panose="020B0604030504040204" pitchFamily="34" charset="0"/>
                <a:ea typeface="Tahoma" panose="020B0604030504040204" pitchFamily="34" charset="0"/>
                <a:cs typeface="Tahoma" panose="020B0604030504040204" pitchFamily="34" charset="0"/>
              </a:rPr>
              <a:t>YAN ÖZNELER: Siber zorbalık durumunun evriminde ve mağdur için sonuçlarında önemli bir rol oynarlar. Aşağıdaki seyirci türleri ayırt edilebilir:</a:t>
            </a:r>
          </a:p>
          <a:p>
            <a:pPr lvl="1"/>
            <a:r>
              <a:rPr lang="tr-TR" sz="1800" dirty="0">
                <a:latin typeface="Tahoma" panose="020B0604030504040204" pitchFamily="34" charset="0"/>
                <a:ea typeface="Tahoma" panose="020B0604030504040204" pitchFamily="34" charset="0"/>
                <a:cs typeface="Tahoma" panose="020B0604030504040204" pitchFamily="34" charset="0"/>
              </a:rPr>
              <a:t>YARDIMCI: Saldırganı aktif olarak desteklerler.</a:t>
            </a:r>
          </a:p>
          <a:p>
            <a:pPr lvl="1"/>
            <a:r>
              <a:rPr lang="tr-TR" sz="1800" dirty="0">
                <a:latin typeface="Tahoma" panose="020B0604030504040204" pitchFamily="34" charset="0"/>
                <a:ea typeface="Tahoma" panose="020B0604030504040204" pitchFamily="34" charset="0"/>
                <a:cs typeface="Tahoma" panose="020B0604030504040204" pitchFamily="34" charset="0"/>
              </a:rPr>
              <a:t>DESTEKLEYİCİ: Saldırganı kahkaha veya cesaretlendirme, 'beğenme' ve içerikleri paylaşarak pekiştirirler.</a:t>
            </a:r>
          </a:p>
          <a:p>
            <a:pPr lvl="1"/>
            <a:r>
              <a:rPr lang="tr-TR" sz="1800" dirty="0">
                <a:latin typeface="Tahoma" panose="020B0604030504040204" pitchFamily="34" charset="0"/>
                <a:ea typeface="Tahoma" panose="020B0604030504040204" pitchFamily="34" charset="0"/>
                <a:cs typeface="Tahoma" panose="020B0604030504040204" pitchFamily="34" charset="0"/>
              </a:rPr>
              <a:t>GÖZLEMCİ VEYA SEYİRCİ: Müdahale etmeden durumu gözlemlerler.</a:t>
            </a:r>
          </a:p>
          <a:p>
            <a:pPr lvl="1"/>
            <a:r>
              <a:rPr lang="tr-TR" sz="1800" dirty="0">
                <a:latin typeface="Tahoma" panose="020B0604030504040204" pitchFamily="34" charset="0"/>
                <a:ea typeface="Tahoma" panose="020B0604030504040204" pitchFamily="34" charset="0"/>
                <a:cs typeface="Tahoma" panose="020B0604030504040204" pitchFamily="34" charset="0"/>
              </a:rPr>
              <a:t>SAVUNUCU: Mağduru savunur ve desteklerler.</a:t>
            </a:r>
          </a:p>
          <a:p>
            <a:r>
              <a:rPr lang="tr-TR" sz="1800" dirty="0">
                <a:latin typeface="Tahoma" panose="020B0604030504040204" pitchFamily="34" charset="0"/>
                <a:ea typeface="Tahoma" panose="020B0604030504040204" pitchFamily="34" charset="0"/>
                <a:cs typeface="Tahoma" panose="020B0604030504040204" pitchFamily="34" charset="0"/>
              </a:rPr>
              <a:t>KURBAN: Zorbalığa uğrayan kişi</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8776E6B0-DB9C-B75A-7F4F-A376B1C46477}"/>
              </a:ext>
            </a:extLst>
          </p:cNvPr>
          <p:cNvSpPr>
            <a:spLocks noGrp="1"/>
          </p:cNvSpPr>
          <p:nvPr>
            <p:ph type="title"/>
          </p:nvPr>
        </p:nvSpPr>
        <p:spPr>
          <a:xfrm>
            <a:off x="572493" y="238539"/>
            <a:ext cx="11018520" cy="1434415"/>
          </a:xfrm>
        </p:spPr>
        <p:txBody>
          <a:bodyPr anchor="b">
            <a:normAutofit/>
          </a:bodyPr>
          <a:lstStyle/>
          <a:p>
            <a:r>
              <a:rPr lang="en-GB" sz="5400" dirty="0">
                <a:effectLst/>
                <a:latin typeface="Tahoma" panose="020B0604030504040204" pitchFamily="34" charset="0"/>
                <a:ea typeface="Calibri" panose="020F0502020204030204" pitchFamily="34" charset="0"/>
              </a:rPr>
              <a:t>ONLIVE </a:t>
            </a:r>
            <a:r>
              <a:rPr lang="en-GB" sz="5400" dirty="0" smtClean="0">
                <a:effectLst/>
                <a:latin typeface="Tahoma" panose="020B0604030504040204" pitchFamily="34" charset="0"/>
                <a:ea typeface="Calibri" panose="020F0502020204030204" pitchFamily="34" charset="0"/>
              </a:rPr>
              <a:t>Proje</a:t>
            </a:r>
            <a:r>
              <a:rPr lang="tr-TR" sz="5400" dirty="0" smtClean="0">
                <a:effectLst/>
                <a:latin typeface="Tahoma" panose="020B0604030504040204" pitchFamily="34" charset="0"/>
                <a:ea typeface="Calibri" panose="020F0502020204030204" pitchFamily="34" charset="0"/>
              </a:rPr>
              <a:t>si</a:t>
            </a:r>
            <a:endParaRPr lang="en-GB" sz="5400" dirty="0"/>
          </a:p>
        </p:txBody>
      </p:sp>
      <p:sp>
        <p:nvSpPr>
          <p:cNvPr id="3" name="Espace réservé du contenu 2">
            <a:extLst>
              <a:ext uri="{FF2B5EF4-FFF2-40B4-BE49-F238E27FC236}">
                <a16:creationId xmlns:a16="http://schemas.microsoft.com/office/drawing/2014/main" xmlns="" id="{C0E7BAC3-ADD4-083B-9E07-A84C83B8FF7F}"/>
              </a:ext>
            </a:extLst>
          </p:cNvPr>
          <p:cNvSpPr>
            <a:spLocks noGrp="1"/>
          </p:cNvSpPr>
          <p:nvPr>
            <p:ph idx="1"/>
          </p:nvPr>
        </p:nvSpPr>
        <p:spPr>
          <a:xfrm>
            <a:off x="572493" y="2071316"/>
            <a:ext cx="6713552" cy="4119172"/>
          </a:xfrm>
        </p:spPr>
        <p:txBody>
          <a:bodyPr anchor="t">
            <a:normAutofit/>
          </a:bodyPr>
          <a:lstStyle/>
          <a:p>
            <a:r>
              <a:rPr lang="tr-TR" sz="1800" dirty="0">
                <a:latin typeface="Tahoma" panose="020B0604030504040204" pitchFamily="34" charset="0"/>
                <a:ea typeface="Tahoma" panose="020B0604030504040204" pitchFamily="34" charset="0"/>
                <a:cs typeface="Tahoma" panose="020B0604030504040204" pitchFamily="34" charset="0"/>
              </a:rPr>
              <a:t>ONLIVE, öğrenciler arasındaki siber zorbalık sorunlarına yanıt vermeyi amaçlayan bir </a:t>
            </a:r>
            <a:r>
              <a:rPr lang="tr-TR" sz="1800" dirty="0" err="1">
                <a:latin typeface="Tahoma" panose="020B0604030504040204" pitchFamily="34" charset="0"/>
                <a:ea typeface="Tahoma" panose="020B0604030504040204" pitchFamily="34" charset="0"/>
                <a:cs typeface="Tahoma" panose="020B0604030504040204" pitchFamily="34" charset="0"/>
              </a:rPr>
              <a:t>Erasmus</a:t>
            </a:r>
            <a:r>
              <a:rPr lang="tr-TR" sz="1800" dirty="0">
                <a:latin typeface="Tahoma" panose="020B0604030504040204" pitchFamily="34" charset="0"/>
                <a:ea typeface="Tahoma" panose="020B0604030504040204" pitchFamily="34" charset="0"/>
                <a:cs typeface="Tahoma" panose="020B0604030504040204" pitchFamily="34" charset="0"/>
              </a:rPr>
              <a:t>+ stratejik ortaklık projesidir (2016-2018). Hedefler, Avrupa ortak ülkelerinden profesyoneller arasında iyi uygulamaların değişimi, siber zorbalığa karşı ortak araçların oluşturulması ve İspanya, Fransa ve İtalya'daki okullarda yaygın eğitim </a:t>
            </a:r>
            <a:r>
              <a:rPr lang="tr-TR" sz="1800" dirty="0">
                <a:latin typeface="Tahoma" panose="020B0604030504040204" pitchFamily="34" charset="0"/>
                <a:ea typeface="Tahoma" panose="020B0604030504040204" pitchFamily="34" charset="0"/>
                <a:cs typeface="Tahoma" panose="020B0604030504040204" pitchFamily="34" charset="0"/>
              </a:rPr>
              <a:t>yöntemleriyle </a:t>
            </a:r>
            <a:r>
              <a:rPr lang="tr-TR" sz="1800" dirty="0">
                <a:latin typeface="Tahoma" panose="020B0604030504040204" pitchFamily="34" charset="0"/>
                <a:ea typeface="Tahoma" panose="020B0604030504040204" pitchFamily="34" charset="0"/>
                <a:cs typeface="Tahoma" panose="020B0604030504040204" pitchFamily="34" charset="0"/>
              </a:rPr>
              <a:t>bilinçlendirme atölyelerinin uygulanmasıdır.</a:t>
            </a:r>
          </a:p>
          <a:p>
            <a:r>
              <a:rPr lang="tr-TR" sz="1800" dirty="0">
                <a:latin typeface="Tahoma" panose="020B0604030504040204" pitchFamily="34" charset="0"/>
                <a:ea typeface="Tahoma" panose="020B0604030504040204" pitchFamily="34" charset="0"/>
                <a:cs typeface="Tahoma" panose="020B0604030504040204" pitchFamily="34" charset="0"/>
              </a:rPr>
              <a:t>ONLIVE T-Comic-Kit, gençleriyle bu konuyu ele almak için atölye çalışmaları yapmak isteyen öğretmenler ve gençlik çalışanları için yararlı bir araçtır</a:t>
            </a:r>
            <a:r>
              <a:rPr lang="en-GB" sz="2200" dirty="0" smtClean="0">
                <a:effectLst/>
                <a:latin typeface="Tahoma" panose="020B0604030504040204" pitchFamily="34" charset="0"/>
                <a:ea typeface="Calibri" panose="020F0502020204030204" pitchFamily="34" charset="0"/>
                <a:cs typeface="Times New Roman" panose="02020603050405020304" pitchFamily="18" charset="0"/>
              </a:rPr>
              <a:t>.</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200" dirty="0"/>
          </a:p>
        </p:txBody>
      </p:sp>
      <p:sp>
        <p:nvSpPr>
          <p:cNvPr id="26"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 intérieur, personne&#10;&#10;Description générée automatiquement">
            <a:extLst>
              <a:ext uri="{FF2B5EF4-FFF2-40B4-BE49-F238E27FC236}">
                <a16:creationId xmlns:a16="http://schemas.microsoft.com/office/drawing/2014/main" xmlns="" id="{A02694FF-FC84-DE93-9987-1DDDA8557E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537" r="1" b="6506"/>
          <a:stretch/>
        </p:blipFill>
        <p:spPr>
          <a:xfrm>
            <a:off x="7675658" y="2093976"/>
            <a:ext cx="3941064" cy="4096512"/>
          </a:xfrm>
          <a:prstGeom prst="rect">
            <a:avLst/>
          </a:prstGeom>
        </p:spPr>
      </p:pic>
    </p:spTree>
    <p:extLst>
      <p:ext uri="{BB962C8B-B14F-4D97-AF65-F5344CB8AC3E}">
        <p14:creationId xmlns:p14="http://schemas.microsoft.com/office/powerpoint/2010/main" val="7042815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9EC40F7-E9A4-5DBD-D8FD-74BC3DD4AE99}"/>
              </a:ext>
            </a:extLst>
          </p:cNvPr>
          <p:cNvSpPr>
            <a:spLocks noGrp="1"/>
          </p:cNvSpPr>
          <p:nvPr>
            <p:ph type="title"/>
          </p:nvPr>
        </p:nvSpPr>
        <p:spPr>
          <a:xfrm>
            <a:off x="838200" y="365125"/>
            <a:ext cx="10515600" cy="1325563"/>
          </a:xfrm>
        </p:spPr>
        <p:txBody>
          <a:bodyPr>
            <a:normAutofit/>
          </a:bodyPr>
          <a:lstStyle/>
          <a:p>
            <a:r>
              <a:rPr lang="tr-TR" sz="5400" dirty="0">
                <a:latin typeface="Tahoma" panose="020B0604030504040204" pitchFamily="34" charset="0"/>
                <a:ea typeface="Tahoma" panose="020B0604030504040204" pitchFamily="34" charset="0"/>
                <a:cs typeface="Tahoma" panose="020B0604030504040204" pitchFamily="34" charset="0"/>
              </a:rPr>
              <a:t>SİBER ZORBALIK </a:t>
            </a:r>
            <a:r>
              <a:rPr lang="tr-TR" sz="5400" dirty="0" smtClean="0">
                <a:latin typeface="Tahoma" panose="020B0604030504040204" pitchFamily="34" charset="0"/>
                <a:ea typeface="Tahoma" panose="020B0604030504040204" pitchFamily="34" charset="0"/>
                <a:cs typeface="Tahoma" panose="020B0604030504040204" pitchFamily="34" charset="0"/>
              </a:rPr>
              <a:t>AKTİVİTESİ</a:t>
            </a:r>
            <a:endParaRPr lang="en-GB" sz="5400" dirty="0"/>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ACC52651-5065-CE91-2F6E-A135933915C8}"/>
              </a:ext>
            </a:extLst>
          </p:cNvPr>
          <p:cNvSpPr>
            <a:spLocks noGrp="1"/>
          </p:cNvSpPr>
          <p:nvPr>
            <p:ph idx="1"/>
          </p:nvPr>
        </p:nvSpPr>
        <p:spPr>
          <a:xfrm>
            <a:off x="838200" y="1929384"/>
            <a:ext cx="10515600" cy="4251960"/>
          </a:xfrm>
        </p:spPr>
        <p:txBody>
          <a:bodyPr>
            <a:normAutofit/>
          </a:bodyPr>
          <a:lstStyle/>
          <a:p>
            <a:endParaRPr lang="tr-TR" sz="1800" dirty="0" smtClean="0">
              <a:latin typeface="Tahoma" panose="020B0604030504040204" pitchFamily="34" charset="0"/>
              <a:ea typeface="Tahoma" panose="020B0604030504040204" pitchFamily="34" charset="0"/>
              <a:cs typeface="Tahoma" panose="020B0604030504040204" pitchFamily="34" charset="0"/>
            </a:endParaRPr>
          </a:p>
          <a:p>
            <a:r>
              <a:rPr lang="tr-TR" sz="1800" dirty="0" smtClean="0">
                <a:latin typeface="Tahoma" panose="020B0604030504040204" pitchFamily="34" charset="0"/>
                <a:ea typeface="Tahoma" panose="020B0604030504040204" pitchFamily="34" charset="0"/>
                <a:cs typeface="Tahoma" panose="020B0604030504040204" pitchFamily="34" charset="0"/>
              </a:rPr>
              <a:t>Ulusal </a:t>
            </a:r>
            <a:r>
              <a:rPr lang="tr-TR" sz="1800" dirty="0">
                <a:latin typeface="Tahoma" panose="020B0604030504040204" pitchFamily="34" charset="0"/>
                <a:ea typeface="Tahoma" panose="020B0604030504040204" pitchFamily="34" charset="0"/>
                <a:cs typeface="Tahoma" panose="020B0604030504040204" pitchFamily="34" charset="0"/>
              </a:rPr>
              <a:t>gruplarda ve kendi ulusal dilinizde Siber Zorbalık türlerinden birinin kısa hikâyesini çizgi roman şeklinde oluşturun</a:t>
            </a:r>
          </a:p>
          <a:p>
            <a:r>
              <a:rPr lang="tr-TR" sz="1800" dirty="0">
                <a:latin typeface="Tahoma" panose="020B0604030504040204" pitchFamily="34" charset="0"/>
                <a:ea typeface="Tahoma" panose="020B0604030504040204" pitchFamily="34" charset="0"/>
                <a:cs typeface="Tahoma" panose="020B0604030504040204" pitchFamily="34" charset="0"/>
              </a:rPr>
              <a:t>Oluşturduğunuz hikâye </a:t>
            </a:r>
            <a:r>
              <a:rPr lang="tr-TR" sz="1800" dirty="0">
                <a:latin typeface="Tahoma" panose="020B0604030504040204" pitchFamily="34" charset="0"/>
                <a:ea typeface="Tahoma" panose="020B0604030504040204" pitchFamily="34" charset="0"/>
                <a:cs typeface="Tahoma" panose="020B0604030504040204" pitchFamily="34" charset="0"/>
              </a:rPr>
              <a:t>üzerine bir </a:t>
            </a:r>
            <a:r>
              <a:rPr lang="tr-TR" sz="1800" dirty="0">
                <a:latin typeface="Tahoma" panose="020B0604030504040204" pitchFamily="34" charset="0"/>
                <a:ea typeface="Tahoma" panose="020B0604030504040204" pitchFamily="34" charset="0"/>
                <a:cs typeface="Tahoma" panose="020B0604030504040204" pitchFamily="34" charset="0"/>
              </a:rPr>
              <a:t>soru, bir yanıt/ifade ve bir yorum yazın</a:t>
            </a:r>
            <a:endParaRPr lang="tr-TR" sz="1800" dirty="0">
              <a:latin typeface="Tahoma" panose="020B0604030504040204" pitchFamily="34" charset="0"/>
              <a:ea typeface="Tahoma" panose="020B0604030504040204" pitchFamily="34" charset="0"/>
              <a:cs typeface="Tahoma" panose="020B0604030504040204" pitchFamily="34" charset="0"/>
            </a:endParaRPr>
          </a:p>
          <a:p>
            <a:r>
              <a:rPr lang="tr-TR" sz="1800" dirty="0">
                <a:latin typeface="Tahoma" panose="020B0604030504040204" pitchFamily="34" charset="0"/>
                <a:ea typeface="Tahoma" panose="020B0604030504040204" pitchFamily="34" charset="0"/>
                <a:cs typeface="Tahoma" panose="020B0604030504040204" pitchFamily="34" charset="0"/>
              </a:rPr>
              <a:t>Konuşma balonlarını (metin varsa) </a:t>
            </a:r>
            <a:r>
              <a:rPr lang="tr-TR" sz="1800" dirty="0">
                <a:latin typeface="Tahoma" panose="020B0604030504040204" pitchFamily="34" charset="0"/>
                <a:ea typeface="Tahoma" panose="020B0604030504040204" pitchFamily="34" charset="0"/>
                <a:cs typeface="Tahoma" panose="020B0604030504040204" pitchFamily="34" charset="0"/>
              </a:rPr>
              <a:t>İngilizceye </a:t>
            </a:r>
            <a:r>
              <a:rPr lang="tr-TR" sz="1800" dirty="0">
                <a:latin typeface="Tahoma" panose="020B0604030504040204" pitchFamily="34" charset="0"/>
                <a:ea typeface="Tahoma" panose="020B0604030504040204" pitchFamily="34" charset="0"/>
                <a:cs typeface="Tahoma" panose="020B0604030504040204" pitchFamily="34" charset="0"/>
              </a:rPr>
              <a:t>çevirin ve değiştirilebilir hale getirmek için kesin</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
        <p:nvSpPr>
          <p:cNvPr id="6" name="Bulle narrative : ronde 5">
            <a:extLst>
              <a:ext uri="{FF2B5EF4-FFF2-40B4-BE49-F238E27FC236}">
                <a16:creationId xmlns:a16="http://schemas.microsoft.com/office/drawing/2014/main" xmlns="" id="{DB39506A-883D-5854-7C94-46E1FA539091}"/>
              </a:ext>
            </a:extLst>
          </p:cNvPr>
          <p:cNvSpPr/>
          <p:nvPr/>
        </p:nvSpPr>
        <p:spPr>
          <a:xfrm>
            <a:off x="3335822" y="4746300"/>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Bulle narrative : rectangle 6">
            <a:extLst>
              <a:ext uri="{FF2B5EF4-FFF2-40B4-BE49-F238E27FC236}">
                <a16:creationId xmlns:a16="http://schemas.microsoft.com/office/drawing/2014/main" xmlns="" id="{81FDE030-49D5-9FB5-8DA0-C523430CAE8A}"/>
              </a:ext>
            </a:extLst>
          </p:cNvPr>
          <p:cNvSpPr/>
          <p:nvPr/>
        </p:nvSpPr>
        <p:spPr>
          <a:xfrm>
            <a:off x="4847190" y="4746300"/>
            <a:ext cx="914400"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hylactère : pensées 8">
            <a:extLst>
              <a:ext uri="{FF2B5EF4-FFF2-40B4-BE49-F238E27FC236}">
                <a16:creationId xmlns:a16="http://schemas.microsoft.com/office/drawing/2014/main" xmlns="" id="{EC6B84E3-B44B-9D06-7CFB-27E6E9BDBEE1}"/>
              </a:ext>
            </a:extLst>
          </p:cNvPr>
          <p:cNvSpPr/>
          <p:nvPr/>
        </p:nvSpPr>
        <p:spPr>
          <a:xfrm>
            <a:off x="6599790" y="4746300"/>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708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xmlns="" id="{6D9C90BC-45B3-9BC1-2C37-45B65D369546}"/>
              </a:ext>
            </a:extLst>
          </p:cNvPr>
          <p:cNvSpPr>
            <a:spLocks noGrp="1"/>
          </p:cNvSpPr>
          <p:nvPr>
            <p:ph type="title"/>
          </p:nvPr>
        </p:nvSpPr>
        <p:spPr>
          <a:xfrm>
            <a:off x="803776" y="1001486"/>
            <a:ext cx="6190412" cy="917565"/>
          </a:xfrm>
        </p:spPr>
        <p:txBody>
          <a:bodyPr anchor="b">
            <a:normAutofit fontScale="90000"/>
          </a:bodyPr>
          <a:lstStyle/>
          <a:p>
            <a:r>
              <a:rPr lang="tr-TR" dirty="0" smtClean="0">
                <a:latin typeface="Tahoma" panose="020B0604030504040204" pitchFamily="34" charset="0"/>
                <a:ea typeface="Tahoma" panose="020B0604030504040204" pitchFamily="34" charset="0"/>
                <a:cs typeface="Tahoma" panose="020B0604030504040204" pitchFamily="34" charset="0"/>
              </a:rPr>
              <a:t/>
            </a:r>
            <a:br>
              <a:rPr lang="tr-TR" dirty="0" smtClean="0">
                <a:latin typeface="Tahoma" panose="020B0604030504040204" pitchFamily="34" charset="0"/>
                <a:ea typeface="Tahoma" panose="020B0604030504040204" pitchFamily="34" charset="0"/>
                <a:cs typeface="Tahoma" panose="020B0604030504040204" pitchFamily="34" charset="0"/>
              </a:rPr>
            </a:br>
            <a:r>
              <a:rPr lang="tr-TR" dirty="0">
                <a:latin typeface="Tahoma" panose="020B0604030504040204" pitchFamily="34" charset="0"/>
                <a:ea typeface="Tahoma" panose="020B0604030504040204" pitchFamily="34" charset="0"/>
                <a:cs typeface="Tahoma" panose="020B0604030504040204" pitchFamily="34" charset="0"/>
              </a:rPr>
              <a:t/>
            </a:r>
            <a:br>
              <a:rPr lang="tr-TR" dirty="0">
                <a:latin typeface="Tahoma" panose="020B0604030504040204" pitchFamily="34" charset="0"/>
                <a:ea typeface="Tahoma" panose="020B0604030504040204" pitchFamily="34" charset="0"/>
                <a:cs typeface="Tahoma" panose="020B0604030504040204" pitchFamily="34" charset="0"/>
              </a:rPr>
            </a:br>
            <a:r>
              <a:rPr lang="tr-TR" dirty="0"/>
              <a:t/>
            </a:r>
            <a:br>
              <a:rPr lang="tr-TR" dirty="0"/>
            </a:br>
            <a:r>
              <a:rPr lang="tr-TR" dirty="0">
                <a:latin typeface="Tahoma" panose="020B0604030504040204" pitchFamily="34" charset="0"/>
                <a:ea typeface="Tahoma" panose="020B0604030504040204" pitchFamily="34" charset="0"/>
                <a:cs typeface="Tahoma" panose="020B0604030504040204" pitchFamily="34" charset="0"/>
              </a:rPr>
              <a:t>ZORBALIK</a:t>
            </a:r>
            <a:endParaRPr lang="en-GB"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a:extLst>
              <a:ext uri="{FF2B5EF4-FFF2-40B4-BE49-F238E27FC236}">
                <a16:creationId xmlns:a16="http://schemas.microsoft.com/office/drawing/2014/main" xmlns=""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64BDFF8E-EDF0-9A49-EBD5-E33FF554C384}"/>
              </a:ext>
            </a:extLst>
          </p:cNvPr>
          <p:cNvSpPr>
            <a:spLocks noGrp="1"/>
          </p:cNvSpPr>
          <p:nvPr>
            <p:ph idx="1"/>
          </p:nvPr>
        </p:nvSpPr>
        <p:spPr>
          <a:xfrm>
            <a:off x="803776" y="2114066"/>
            <a:ext cx="6190412" cy="4059723"/>
          </a:xfrm>
        </p:spPr>
        <p:txBody>
          <a:bodyPr anchor="t">
            <a:normAutofit/>
          </a:bodyPr>
          <a:lstStyle/>
          <a:p>
            <a:pPr marL="0" indent="0">
              <a:buNone/>
            </a:pPr>
            <a:r>
              <a:rPr lang="tr-TR" sz="1800" dirty="0"/>
              <a:t>Zorbalık - veya taciz - güç dengesizliği durumunda bir kişinin bir başkası veya bir grup tarafından tekrarlanan ve kasıtlı olarak </a:t>
            </a:r>
            <a:r>
              <a:rPr lang="tr-TR" sz="1800" dirty="0" smtClean="0"/>
              <a:t>suiistimali </a:t>
            </a:r>
            <a:r>
              <a:rPr lang="tr-TR" sz="1800" dirty="0"/>
              <a:t>olarak tanımlanabilir. (Zorbanın hedefi üzerinde fiziksel ve/veya psikolojik kontrolü vardır veya çevresinde topladığı bir grup takipçiyle hedefine kötü davranır.)</a:t>
            </a:r>
          </a:p>
          <a:p>
            <a:pPr marL="0" indent="0">
              <a:buNone/>
            </a:pPr>
            <a:r>
              <a:rPr lang="tr-TR" sz="1800" dirty="0"/>
              <a:t>Zorbalık birçok sosyal bağlamda ortaya çıkan bir olgudur: okul, üniversite, işyeri, aile ve ev. Birçok </a:t>
            </a:r>
            <a:r>
              <a:rPr lang="tr-TR" sz="1800" dirty="0" smtClean="0"/>
              <a:t>şekle bürünebilir:</a:t>
            </a:r>
            <a:endParaRPr lang="tr-TR" sz="1800" dirty="0"/>
          </a:p>
          <a:p>
            <a:r>
              <a:rPr lang="tr-TR" sz="1800" dirty="0"/>
              <a:t>sözlü (hakaret, alay),</a:t>
            </a:r>
          </a:p>
          <a:p>
            <a:r>
              <a:rPr lang="tr-TR" sz="1800" dirty="0"/>
              <a:t>psikolojik veya ahlaki (aşağılama, aşağılama, tehditler, söylentiler),</a:t>
            </a:r>
          </a:p>
          <a:p>
            <a:r>
              <a:rPr lang="tr-TR" sz="1800" dirty="0"/>
              <a:t>fiziksel (itme, vurma) veya</a:t>
            </a:r>
          </a:p>
          <a:p>
            <a:r>
              <a:rPr lang="tr-TR" sz="1800" dirty="0"/>
              <a:t>cinsel şiddet (dokunma, zorla öpüşme, cinsel yaklaşımlar)</a:t>
            </a:r>
            <a:endParaRPr lang="en-GB" sz="1300" dirty="0">
              <a:solidFill>
                <a:schemeClr val="tx1">
                  <a:alpha val="80000"/>
                </a:schemeClr>
              </a:solidFill>
            </a:endParaRPr>
          </a:p>
        </p:txBody>
      </p:sp>
      <p:pic>
        <p:nvPicPr>
          <p:cNvPr id="5" name="Image 4">
            <a:extLst>
              <a:ext uri="{FF2B5EF4-FFF2-40B4-BE49-F238E27FC236}">
                <a16:creationId xmlns:a16="http://schemas.microsoft.com/office/drawing/2014/main" xmlns="" id="{9966AFFC-4CC7-B7A8-B371-C5CB300BCD9D}"/>
              </a:ext>
            </a:extLst>
          </p:cNvPr>
          <p:cNvPicPr>
            <a:picLocks noChangeAspect="1"/>
          </p:cNvPicPr>
          <p:nvPr/>
        </p:nvPicPr>
        <p:blipFill rotWithShape="1">
          <a:blip r:embed="rId2">
            <a:extLst>
              <a:ext uri="{28A0092B-C50C-407E-A947-70E740481C1C}">
                <a14:useLocalDpi xmlns:a14="http://schemas.microsoft.com/office/drawing/2010/main" val="0"/>
              </a:ext>
            </a:extLst>
          </a:blip>
          <a:srcRect l="18185" r="38315" b="1"/>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14"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67259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FA8ADD01-148C-A711-A498-3DC6D82E049A}"/>
              </a:ext>
            </a:extLst>
          </p:cNvPr>
          <p:cNvSpPr>
            <a:spLocks noGrp="1"/>
          </p:cNvSpPr>
          <p:nvPr>
            <p:ph type="title"/>
          </p:nvPr>
        </p:nvSpPr>
        <p:spPr>
          <a:xfrm>
            <a:off x="838200" y="365125"/>
            <a:ext cx="10515600" cy="1325563"/>
          </a:xfrm>
        </p:spPr>
        <p:txBody>
          <a:bodyPr>
            <a:normAutofit/>
          </a:bodyPr>
          <a:lstStyle/>
          <a:p>
            <a:r>
              <a:rPr lang="tr-TR" dirty="0" smtClean="0">
                <a:latin typeface="Tahoma" panose="020B0604030504040204" pitchFamily="34" charset="0"/>
                <a:ea typeface="Calibri" panose="020F0502020204030204" pitchFamily="34" charset="0"/>
              </a:rPr>
              <a:t>SİBER ZORBALIK</a:t>
            </a:r>
            <a:endParaRPr lang="en-GB" dirty="0">
              <a:latin typeface="Tahoma" panose="020B0604030504040204" pitchFamily="34" charset="0"/>
              <a:ea typeface="Calibri" panose="020F0502020204030204" pitchFamily="34" charset="0"/>
            </a:endParaRP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5C8E4187-2913-D18B-FB32-F037E3A90697}"/>
              </a:ext>
            </a:extLst>
          </p:cNvPr>
          <p:cNvSpPr>
            <a:spLocks noGrp="1"/>
          </p:cNvSpPr>
          <p:nvPr>
            <p:ph idx="1"/>
          </p:nvPr>
        </p:nvSpPr>
        <p:spPr>
          <a:xfrm>
            <a:off x="838200" y="1929384"/>
            <a:ext cx="10515600" cy="4251960"/>
          </a:xfrm>
        </p:spPr>
        <p:txBody>
          <a:bodyPr>
            <a:normAutofit/>
          </a:bodyPr>
          <a:lstStyle/>
          <a:p>
            <a:pPr marL="0" indent="0">
              <a:buNone/>
            </a:pPr>
            <a:r>
              <a:rPr lang="tr-TR" sz="2400" dirty="0"/>
              <a:t>2000'lerin ortalarında internetin ve akıllı telefonların ortaya çıkmasıyla birlikte, yeni zorbalık ve şiddet biçimleri de ortaya çıkmıştır: hakaret veya tehdit mesajları göndermek, açık veya müstehcen e-postalar göndermek, </a:t>
            </a:r>
            <a:r>
              <a:rPr lang="tr-TR" sz="2400" i="1" dirty="0" err="1"/>
              <a:t>happy</a:t>
            </a:r>
            <a:r>
              <a:rPr lang="tr-TR" sz="2400" i="1" dirty="0"/>
              <a:t> </a:t>
            </a:r>
            <a:r>
              <a:rPr lang="tr-TR" sz="2400" i="1" dirty="0" err="1"/>
              <a:t>slapping</a:t>
            </a:r>
            <a:r>
              <a:rPr lang="tr-TR" sz="2400" dirty="0"/>
              <a:t> (sokakta birisine saldırıp görüntüyü </a:t>
            </a:r>
            <a:r>
              <a:rPr lang="tr-TR" sz="2400" dirty="0" smtClean="0"/>
              <a:t>kamerayla </a:t>
            </a:r>
            <a:r>
              <a:rPr lang="tr-TR" sz="2400" dirty="0"/>
              <a:t>kaydetme), kimlik hırsızlığı, intikam pornosu…</a:t>
            </a:r>
          </a:p>
          <a:p>
            <a:pPr marL="0" indent="0">
              <a:buNone/>
            </a:pPr>
            <a:endParaRPr lang="tr-TR" sz="2400" dirty="0"/>
          </a:p>
          <a:p>
            <a:pPr marL="0" indent="0">
              <a:buNone/>
            </a:pPr>
            <a:r>
              <a:rPr lang="tr-TR" sz="2400" dirty="0"/>
              <a:t>Siber zorbalığın zorbalıktan farkı nedir? </a:t>
            </a:r>
          </a:p>
          <a:p>
            <a:pPr lvl="0"/>
            <a:r>
              <a:rPr lang="tr-TR" sz="2400" dirty="0"/>
              <a:t>Zorbalar anonim veya takma adla hareket edebilir;</a:t>
            </a:r>
          </a:p>
          <a:p>
            <a:pPr lvl="0"/>
            <a:r>
              <a:rPr lang="tr-TR" sz="2400" dirty="0" smtClean="0"/>
              <a:t>İçerik </a:t>
            </a:r>
            <a:r>
              <a:rPr lang="tr-TR" sz="2400" dirty="0" err="1" smtClean="0"/>
              <a:t>viral</a:t>
            </a:r>
            <a:r>
              <a:rPr lang="tr-TR" sz="2400" dirty="0" smtClean="0"/>
              <a:t> </a:t>
            </a:r>
            <a:r>
              <a:rPr lang="tr-TR" sz="2400" dirty="0"/>
              <a:t>bir şekilde yayılabilir, birçok farklı insan tanık olarak dâhil edilebilir</a:t>
            </a:r>
          </a:p>
          <a:p>
            <a:r>
              <a:rPr lang="tr-TR" sz="2400" dirty="0" smtClean="0"/>
              <a:t>Tekrarlama özelliğini </a:t>
            </a:r>
            <a:r>
              <a:rPr lang="tr-TR" sz="2400" dirty="0"/>
              <a:t>ve zarar verme niyetini kavramak daha zordur</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2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xmlns="" id="{9B512C6C-FAA7-0784-34CF-194FEB713B27}"/>
              </a:ext>
            </a:extLst>
          </p:cNvPr>
          <p:cNvPicPr>
            <a:picLocks noChangeAspect="1"/>
          </p:cNvPicPr>
          <p:nvPr/>
        </p:nvPicPr>
        <p:blipFill rotWithShape="1">
          <a:blip r:embed="rId2">
            <a:extLst>
              <a:ext uri="{28A0092B-C50C-407E-A947-70E740481C1C}">
                <a14:useLocalDpi xmlns:a14="http://schemas.microsoft.com/office/drawing/2010/main" val="0"/>
              </a:ext>
            </a:extLst>
          </a:blip>
          <a:srcRect l="1396" r="4486"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xmlns="" id="{CEAE05AA-C291-1F57-EA07-F19928641295}"/>
              </a:ext>
            </a:extLst>
          </p:cNvPr>
          <p:cNvSpPr>
            <a:spLocks noGrp="1"/>
          </p:cNvSpPr>
          <p:nvPr>
            <p:ph type="title"/>
          </p:nvPr>
        </p:nvSpPr>
        <p:spPr>
          <a:xfrm>
            <a:off x="611261" y="258599"/>
            <a:ext cx="3822189" cy="1899912"/>
          </a:xfrm>
        </p:spPr>
        <p:txBody>
          <a:bodyPr>
            <a:normAutofit/>
          </a:bodyPr>
          <a:lstStyle/>
          <a:p>
            <a:r>
              <a:rPr lang="tr-TR" sz="3700" dirty="0">
                <a:latin typeface="Tahoma" panose="020B0604030504040204" pitchFamily="34" charset="0"/>
                <a:ea typeface="Tahoma" panose="020B0604030504040204" pitchFamily="34" charset="0"/>
                <a:cs typeface="Tahoma" panose="020B0604030504040204" pitchFamily="34" charset="0"/>
              </a:rPr>
              <a:t>SİBER ZORBALIK </a:t>
            </a:r>
            <a:r>
              <a:rPr lang="tr-TR" sz="3700" dirty="0" smtClean="0">
                <a:latin typeface="Tahoma" panose="020B0604030504040204" pitchFamily="34" charset="0"/>
                <a:ea typeface="Tahoma" panose="020B0604030504040204" pitchFamily="34" charset="0"/>
                <a:cs typeface="Tahoma" panose="020B0604030504040204" pitchFamily="34" charset="0"/>
              </a:rPr>
              <a:t>TÜRLERİ</a:t>
            </a:r>
            <a:endParaRPr lang="en-GB" sz="3700" dirty="0"/>
          </a:p>
        </p:txBody>
      </p:sp>
      <p:sp>
        <p:nvSpPr>
          <p:cNvPr id="9" name="Content Placeholder 8">
            <a:extLst>
              <a:ext uri="{FF2B5EF4-FFF2-40B4-BE49-F238E27FC236}">
                <a16:creationId xmlns:a16="http://schemas.microsoft.com/office/drawing/2014/main" xmlns="" id="{DA2ECA7B-5A8C-F928-A232-34161358E143}"/>
              </a:ext>
            </a:extLst>
          </p:cNvPr>
          <p:cNvSpPr>
            <a:spLocks noGrp="1"/>
          </p:cNvSpPr>
          <p:nvPr>
            <p:ph idx="1"/>
          </p:nvPr>
        </p:nvSpPr>
        <p:spPr>
          <a:xfrm>
            <a:off x="611261" y="2417109"/>
            <a:ext cx="3822189" cy="3742762"/>
          </a:xfrm>
        </p:spPr>
        <p:txBody>
          <a:bodyPr>
            <a:normAutofit fontScale="92500" lnSpcReduction="20000"/>
          </a:bodyPr>
          <a:lstStyle/>
          <a:p>
            <a:r>
              <a:rPr lang="en-US" sz="2000" b="1" dirty="0">
                <a:latin typeface="Tahoma" panose="020B0604030504040204" pitchFamily="34" charset="0"/>
                <a:ea typeface="Tahoma" panose="020B0604030504040204" pitchFamily="34" charset="0"/>
                <a:cs typeface="Tahoma" panose="020B0604030504040204" pitchFamily="34" charset="0"/>
              </a:rPr>
              <a:t>FLAMING</a:t>
            </a:r>
          </a:p>
          <a:p>
            <a:pPr lvl="0">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TACİZ</a:t>
            </a:r>
            <a:endParaRPr lang="tr-TR" sz="2000" b="1" dirty="0">
              <a:latin typeface="Tahoma" panose="020B0604030504040204" pitchFamily="34" charset="0"/>
              <a:ea typeface="Tahoma" panose="020B0604030504040204" pitchFamily="34" charset="0"/>
              <a:cs typeface="Tahoma" panose="020B0604030504040204" pitchFamily="34" charset="0"/>
            </a:endParaRPr>
          </a:p>
          <a:p>
            <a:pPr lvl="0">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KARALAMA</a:t>
            </a:r>
            <a:endParaRPr lang="tr-TR" sz="2000" b="1" dirty="0">
              <a:latin typeface="Tahoma" panose="020B0604030504040204" pitchFamily="34" charset="0"/>
              <a:ea typeface="Tahoma" panose="020B0604030504040204" pitchFamily="34" charset="0"/>
              <a:cs typeface="Tahoma" panose="020B0604030504040204" pitchFamily="34" charset="0"/>
            </a:endParaRPr>
          </a:p>
          <a:p>
            <a:pPr lvl="0">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TAKLİT (IMPERSONATION)</a:t>
            </a:r>
            <a:endParaRPr lang="tr-TR" sz="2000" b="1" dirty="0">
              <a:latin typeface="Tahoma" panose="020B0604030504040204" pitchFamily="34" charset="0"/>
              <a:ea typeface="Tahoma" panose="020B0604030504040204" pitchFamily="34" charset="0"/>
              <a:cs typeface="Tahoma" panose="020B0604030504040204" pitchFamily="34" charset="0"/>
            </a:endParaRPr>
          </a:p>
          <a:p>
            <a:pPr lvl="0">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RIZA DIŞI İFŞA (OUTING) / KANDIRMA (TRICKERY)</a:t>
            </a:r>
            <a:endParaRPr lang="tr-TR" sz="2000" b="1" dirty="0">
              <a:latin typeface="Tahoma" panose="020B0604030504040204" pitchFamily="34" charset="0"/>
              <a:ea typeface="Tahoma" panose="020B0604030504040204" pitchFamily="34" charset="0"/>
              <a:cs typeface="Tahoma" panose="020B0604030504040204" pitchFamily="34" charset="0"/>
            </a:endParaRPr>
          </a:p>
          <a:p>
            <a:pPr lvl="0">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DIŞLAMA</a:t>
            </a:r>
            <a:endParaRPr lang="tr-TR" sz="2000" b="1" dirty="0">
              <a:latin typeface="Tahoma" panose="020B0604030504040204" pitchFamily="34" charset="0"/>
              <a:ea typeface="Tahoma" panose="020B0604030504040204" pitchFamily="34" charset="0"/>
              <a:cs typeface="Tahoma" panose="020B0604030504040204" pitchFamily="34" charset="0"/>
            </a:endParaRPr>
          </a:p>
          <a:p>
            <a:pPr lvl="0">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SİBER TAKİP (CYBERSTALKING)</a:t>
            </a:r>
            <a:endParaRPr lang="tr-TR" sz="20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2000" b="1" dirty="0">
                <a:latin typeface="Tahoma" panose="020B0604030504040204" pitchFamily="34" charset="0"/>
                <a:ea typeface="Tahoma" panose="020B0604030504040204" pitchFamily="34" charset="0"/>
                <a:cs typeface="Tahoma" panose="020B0604030504040204" pitchFamily="34" charset="0"/>
              </a:rPr>
              <a:t>SİBER </a:t>
            </a:r>
            <a:r>
              <a:rPr lang="en-US" sz="2000" b="1" dirty="0" smtClean="0">
                <a:latin typeface="Tahoma" panose="020B0604030504040204" pitchFamily="34" charset="0"/>
                <a:ea typeface="Tahoma" panose="020B0604030504040204" pitchFamily="34" charset="0"/>
                <a:cs typeface="Tahoma" panose="020B0604030504040204" pitchFamily="34" charset="0"/>
              </a:rPr>
              <a:t>SATAŞMA/HAPPY </a:t>
            </a:r>
            <a:r>
              <a:rPr lang="en-US" sz="2000" b="1" dirty="0">
                <a:latin typeface="Tahoma" panose="020B0604030504040204" pitchFamily="34" charset="0"/>
                <a:ea typeface="Tahoma" panose="020B0604030504040204" pitchFamily="34" charset="0"/>
                <a:cs typeface="Tahoma" panose="020B0604030504040204" pitchFamily="34" charset="0"/>
              </a:rPr>
              <a:t>SLAPPING</a:t>
            </a:r>
          </a:p>
          <a:p>
            <a:endParaRPr lang="en-US" sz="2000" dirty="0"/>
          </a:p>
          <a:p>
            <a:pPr marL="0" indent="0">
              <a:buNone/>
            </a:pPr>
            <a:endParaRPr lang="en-US" sz="2000" dirty="0"/>
          </a:p>
        </p:txBody>
      </p:sp>
    </p:spTree>
    <p:extLst>
      <p:ext uri="{BB962C8B-B14F-4D97-AF65-F5344CB8AC3E}">
        <p14:creationId xmlns:p14="http://schemas.microsoft.com/office/powerpoint/2010/main" val="274940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533D4E9-B985-EFA6-7A7D-7B533D5AA47E}"/>
              </a:ext>
            </a:extLst>
          </p:cNvPr>
          <p:cNvSpPr>
            <a:spLocks noGrp="1"/>
          </p:cNvSpPr>
          <p:nvPr>
            <p:ph type="title"/>
          </p:nvPr>
        </p:nvSpPr>
        <p:spPr>
          <a:xfrm>
            <a:off x="481013" y="3752849"/>
            <a:ext cx="3579358" cy="2452687"/>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FLAMING</a:t>
            </a:r>
          </a:p>
        </p:txBody>
      </p:sp>
      <p:pic>
        <p:nvPicPr>
          <p:cNvPr id="4" name="Espace réservé du contenu 3">
            <a:extLst>
              <a:ext uri="{FF2B5EF4-FFF2-40B4-BE49-F238E27FC236}">
                <a16:creationId xmlns:a16="http://schemas.microsoft.com/office/drawing/2014/main" xmlns="" id="{0504ED0F-104D-79E8-14B1-466666C6C1B5}"/>
              </a:ext>
            </a:extLst>
          </p:cNvPr>
          <p:cNvPicPr>
            <a:picLocks noChangeAspect="1"/>
          </p:cNvPicPr>
          <p:nvPr/>
        </p:nvPicPr>
        <p:blipFill rotWithShape="1">
          <a:blip r:embed="rId2"/>
          <a:srcRect b="102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xmlns="" id="{8103EB0D-1CAE-3AD8-0780-2AFDFE33D128}"/>
              </a:ext>
            </a:extLst>
          </p:cNvPr>
          <p:cNvSpPr>
            <a:spLocks noGrp="1"/>
          </p:cNvSpPr>
          <p:nvPr>
            <p:ph idx="1"/>
          </p:nvPr>
        </p:nvSpPr>
        <p:spPr>
          <a:xfrm>
            <a:off x="4223982" y="3912507"/>
            <a:ext cx="7485413" cy="2452687"/>
          </a:xfrm>
        </p:spPr>
        <p:txBody>
          <a:bodyPr anchor="ctr">
            <a:normAutofit fontScale="92500" lnSpcReduction="10000"/>
          </a:bodyPr>
          <a:lstStyle/>
          <a:p>
            <a:pPr marL="0" indent="0">
              <a:lnSpc>
                <a:spcPct val="107000"/>
              </a:lnSpc>
              <a:spcAft>
                <a:spcPts val="800"/>
              </a:spcAft>
              <a:buNone/>
            </a:pPr>
            <a:endParaRPr lang="en-GB" sz="2000" b="1"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100" dirty="0">
                <a:solidFill>
                  <a:srgbClr val="000000"/>
                </a:solidFill>
                <a:latin typeface="Tahoma" panose="020B0604030504040204" pitchFamily="34" charset="0"/>
                <a:ea typeface="Calibri" panose="020F0502020204030204" pitchFamily="34" charset="0"/>
                <a:cs typeface="Times New Roman" panose="02020603050405020304" pitchFamily="18" charset="0"/>
              </a:rPr>
              <a:t>Bu tür çevrimiçi zorbalık, hedefine doğrudan hakaret ve küfür göndermekten oluşur. </a:t>
            </a:r>
            <a:r>
              <a:rPr lang="tr-TR" sz="2100" dirty="0" err="1">
                <a:solidFill>
                  <a:srgbClr val="000000"/>
                </a:solidFill>
                <a:latin typeface="Tahoma" panose="020B0604030504040204" pitchFamily="34" charset="0"/>
                <a:ea typeface="Calibri" panose="020F0502020204030204" pitchFamily="34" charset="0"/>
                <a:cs typeface="Times New Roman" panose="02020603050405020304" pitchFamily="18" charset="0"/>
              </a:rPr>
              <a:t>Flaming</a:t>
            </a:r>
            <a:r>
              <a:rPr lang="tr-TR" sz="2100" dirty="0">
                <a:solidFill>
                  <a:srgbClr val="000000"/>
                </a:solidFill>
                <a:latin typeface="Tahoma" panose="020B0604030504040204" pitchFamily="34" charset="0"/>
                <a:ea typeface="Calibri" panose="020F0502020204030204" pitchFamily="34" charset="0"/>
                <a:cs typeface="Times New Roman" panose="02020603050405020304" pitchFamily="18" charset="0"/>
              </a:rPr>
              <a:t>, oyun siteleri veya </a:t>
            </a:r>
            <a:r>
              <a:rPr lang="tr-TR" sz="2100" dirty="0" err="1">
                <a:solidFill>
                  <a:srgbClr val="000000"/>
                </a:solidFill>
                <a:latin typeface="Tahoma" panose="020B0604030504040204" pitchFamily="34" charset="0"/>
                <a:ea typeface="Calibri" panose="020F0502020204030204" pitchFamily="34" charset="0"/>
                <a:cs typeface="Times New Roman" panose="02020603050405020304" pitchFamily="18" charset="0"/>
              </a:rPr>
              <a:t>blogların</a:t>
            </a:r>
            <a:r>
              <a:rPr lang="tr-TR" sz="2100" dirty="0">
                <a:solidFill>
                  <a:srgbClr val="000000"/>
                </a:solidFill>
                <a:latin typeface="Tahoma" panose="020B0604030504040204" pitchFamily="34" charset="0"/>
                <a:ea typeface="Calibri" panose="020F0502020204030204" pitchFamily="34" charset="0"/>
                <a:cs typeface="Times New Roman" panose="02020603050405020304" pitchFamily="18" charset="0"/>
              </a:rPr>
              <a:t> mesaj panolarına öfkeli ve/veya kaba sözler içeren olumsuz mesajlar göndererek bir kurbana doğrudan saldırma yöntemidir. Zorbalar, hakaretlerini vurgulamak için büyük harfler, resimler ve semboller kullanır</a:t>
            </a:r>
            <a:r>
              <a:rPr lang="en-US" sz="2100" dirty="0">
                <a:solidFill>
                  <a:srgbClr val="000000"/>
                </a:solidFill>
                <a:latin typeface="Tahoma" panose="020B0604030504040204" pitchFamily="34" charset="0"/>
                <a:ea typeface="Calibri" panose="020F0502020204030204" pitchFamily="34" charset="0"/>
                <a:cs typeface="Times New Roman" panose="02020603050405020304" pitchFamily="18" charset="0"/>
              </a:rPr>
              <a:t>.</a:t>
            </a:r>
            <a:endParaRPr lang="fr-FR" sz="210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79363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xmlns="" id="{0F1FFCB8-404C-E423-DEDB-C07FE847B9FD}"/>
              </a:ext>
            </a:extLst>
          </p:cNvPr>
          <p:cNvSpPr>
            <a:spLocks noGrp="1"/>
          </p:cNvSpPr>
          <p:nvPr>
            <p:ph type="title"/>
          </p:nvPr>
        </p:nvSpPr>
        <p:spPr>
          <a:xfrm>
            <a:off x="7713452" y="489041"/>
            <a:ext cx="4195674" cy="1405072"/>
          </a:xfrm>
        </p:spPr>
        <p:txBody>
          <a:bodyPr anchor="b">
            <a:normAutofit/>
          </a:bodyPr>
          <a:lstStyle/>
          <a:p>
            <a:r>
              <a:rPr lang="tr-TR" sz="3900" dirty="0" smtClean="0">
                <a:latin typeface="Tahoma" panose="020B0604030504040204" pitchFamily="34" charset="0"/>
                <a:ea typeface="Tahoma" panose="020B0604030504040204" pitchFamily="34" charset="0"/>
                <a:cs typeface="Tahoma" panose="020B0604030504040204" pitchFamily="34" charset="0"/>
              </a:rPr>
              <a:t>TACİZ</a:t>
            </a:r>
            <a:r>
              <a:rPr lang="tr-TR" sz="4000" dirty="0"/>
              <a:t/>
            </a:r>
            <a:br>
              <a:rPr lang="tr-TR" sz="4000" dirty="0"/>
            </a:br>
            <a:endParaRPr lang="en-GB" sz="3900" dirty="0"/>
          </a:p>
        </p:txBody>
      </p:sp>
      <p:sp>
        <p:nvSpPr>
          <p:cNvPr id="13" name="Oval 12">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xmlns="" id="{A5605150-B95C-90F0-8364-9AFEE2BBC5DA}"/>
              </a:ext>
            </a:extLst>
          </p:cNvPr>
          <p:cNvPicPr>
            <a:picLocks noChangeAspect="1"/>
          </p:cNvPicPr>
          <p:nvPr/>
        </p:nvPicPr>
        <p:blipFill rotWithShape="1">
          <a:blip r:embed="rId2"/>
          <a:srcRect l="35104" r="32897"/>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xmlns="" id="{79D79744-B402-C46B-2C2E-B9473919BDE6}"/>
              </a:ext>
            </a:extLst>
          </p:cNvPr>
          <p:cNvSpPr>
            <a:spLocks noGrp="1"/>
          </p:cNvSpPr>
          <p:nvPr>
            <p:ph idx="1"/>
          </p:nvPr>
        </p:nvSpPr>
        <p:spPr>
          <a:xfrm>
            <a:off x="6570572" y="1720242"/>
            <a:ext cx="4833134" cy="4876502"/>
          </a:xfrm>
        </p:spPr>
        <p:txBody>
          <a:bodyPr anchor="t">
            <a:normAutofit fontScale="92500" lnSpcReduction="10000"/>
          </a:bodyPr>
          <a:lstStyle/>
          <a:p>
            <a:pPr marL="0" indent="0">
              <a:buNone/>
            </a:pPr>
            <a:r>
              <a:rPr lang="tr-TR" sz="2200" dirty="0">
                <a:solidFill>
                  <a:srgbClr val="1B1B1B"/>
                </a:solidFill>
                <a:latin typeface="Tahoma" panose="020B0604030504040204" pitchFamily="34" charset="0"/>
                <a:ea typeface="Calibri" panose="020F0502020204030204" pitchFamily="34" charset="0"/>
                <a:cs typeface="Times New Roman" panose="02020603050405020304" pitchFamily="18" charset="0"/>
              </a:rPr>
              <a:t>Taciz, pek çok siber zorbalık türünü barındıran geniş bir kategoridir, ancak genellikle birine zarar vermek amacıyla gönderilen sürekli ve </a:t>
            </a:r>
            <a:r>
              <a:rPr lang="tr-TR" sz="2200" dirty="0" smtClean="0">
                <a:solidFill>
                  <a:srgbClr val="1B1B1B"/>
                </a:solidFill>
                <a:latin typeface="Tahoma" panose="020B0604030504040204" pitchFamily="34" charset="0"/>
                <a:ea typeface="Calibri" panose="020F0502020204030204" pitchFamily="34" charset="0"/>
                <a:cs typeface="Times New Roman" panose="02020603050405020304" pitchFamily="18" charset="0"/>
              </a:rPr>
              <a:t>sabit, </a:t>
            </a:r>
            <a:r>
              <a:rPr lang="tr-TR" sz="2200" dirty="0">
                <a:solidFill>
                  <a:srgbClr val="1B1B1B"/>
                </a:solidFill>
                <a:latin typeface="Tahoma" panose="020B0604030504040204" pitchFamily="34" charset="0"/>
                <a:ea typeface="Calibri" panose="020F0502020204030204" pitchFamily="34" charset="0"/>
                <a:cs typeface="Times New Roman" panose="02020603050405020304" pitchFamily="18" charset="0"/>
              </a:rPr>
              <a:t>incitici veya tehdit edici çevrimiçi mesajları tanımlamak için kullanılır.</a:t>
            </a:r>
          </a:p>
          <a:p>
            <a:pPr marL="0" indent="0">
              <a:buNone/>
            </a:pPr>
            <a:endParaRPr lang="tr-TR" sz="2200" dirty="0" smtClean="0">
              <a:solidFill>
                <a:srgbClr val="1B1B1B"/>
              </a:solidFill>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tr-TR" sz="2200" dirty="0" smtClean="0">
                <a:solidFill>
                  <a:srgbClr val="1B1B1B"/>
                </a:solidFill>
                <a:latin typeface="Tahoma" panose="020B0604030504040204" pitchFamily="34" charset="0"/>
                <a:ea typeface="Calibri" panose="020F0502020204030204" pitchFamily="34" charset="0"/>
                <a:cs typeface="Times New Roman" panose="02020603050405020304" pitchFamily="18" charset="0"/>
              </a:rPr>
              <a:t>Doğrudan taciz; </a:t>
            </a:r>
            <a:r>
              <a:rPr lang="tr-TR" sz="2200" dirty="0">
                <a:solidFill>
                  <a:srgbClr val="1B1B1B"/>
                </a:solidFill>
                <a:latin typeface="Tahoma" panose="020B0604030504040204" pitchFamily="34" charset="0"/>
                <a:ea typeface="Calibri" panose="020F0502020204030204" pitchFamily="34" charset="0"/>
                <a:cs typeface="Times New Roman" panose="02020603050405020304" pitchFamily="18" charset="0"/>
              </a:rPr>
              <a:t>birisine SMS, mesaj panosu veya sosyal medya hesabı aracılığıyla art arda saldırgan, kaba ve aşağılayıcı mesajlar göndermek anlamına gelir. Dolaylı taciz, çeşitli İnternet forumlarında mağdur hakkında söylentiler yaymayı, mağduru istenmeyen çevrimiçi hizmetlere abone olmayı veya mağdur adına başkalarına mesaj göndermeyi </a:t>
            </a:r>
            <a:r>
              <a:rPr lang="tr-TR" sz="2200" dirty="0" smtClean="0">
                <a:solidFill>
                  <a:srgbClr val="1B1B1B"/>
                </a:solidFill>
                <a:latin typeface="Tahoma" panose="020B0604030504040204" pitchFamily="34" charset="0"/>
                <a:ea typeface="Calibri" panose="020F0502020204030204" pitchFamily="34" charset="0"/>
                <a:cs typeface="Times New Roman" panose="02020603050405020304" pitchFamily="18" charset="0"/>
              </a:rPr>
              <a:t>içerir</a:t>
            </a:r>
            <a:r>
              <a:rPr lang="en-GB" sz="2200" dirty="0" smtClean="0">
                <a:solidFill>
                  <a:srgbClr val="1B1B1B"/>
                </a:solidFill>
                <a:effectLst/>
                <a:latin typeface="Tahoma" panose="020B0604030504040204" pitchFamily="34" charset="0"/>
                <a:ea typeface="Calibri" panose="020F0502020204030204" pitchFamily="34" charset="0"/>
                <a:cs typeface="Times New Roman" panose="02020603050405020304" pitchFamily="18" charset="0"/>
              </a:rPr>
              <a:t>.</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solidFill>
                <a:schemeClr val="tx1">
                  <a:alpha val="80000"/>
                </a:schemeClr>
              </a:solidFill>
            </a:endParaRPr>
          </a:p>
        </p:txBody>
      </p:sp>
      <p:sp>
        <p:nvSpPr>
          <p:cNvPr id="19"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14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3143743-BFB8-411A-036B-03379E5B72B3}"/>
              </a:ext>
            </a:extLst>
          </p:cNvPr>
          <p:cNvSpPr>
            <a:spLocks noGrp="1"/>
          </p:cNvSpPr>
          <p:nvPr>
            <p:ph type="title"/>
          </p:nvPr>
        </p:nvSpPr>
        <p:spPr>
          <a:xfrm>
            <a:off x="481013" y="3752849"/>
            <a:ext cx="3590244" cy="2452687"/>
          </a:xfrm>
        </p:spPr>
        <p:txBody>
          <a:bodyPr anchor="ctr">
            <a:normAutofit/>
          </a:bodyPr>
          <a:lstStyle/>
          <a:p>
            <a:r>
              <a:rPr lang="tr-TR" sz="3600" dirty="0" smtClean="0">
                <a:latin typeface="Tahoma" panose="020B0604030504040204" pitchFamily="34" charset="0"/>
                <a:ea typeface="Tahoma" panose="020B0604030504040204" pitchFamily="34" charset="0"/>
                <a:cs typeface="Tahoma" panose="020B0604030504040204" pitchFamily="34" charset="0"/>
              </a:rPr>
              <a:t>KARALAMA </a:t>
            </a:r>
            <a:r>
              <a:rPr lang="tr-TR" sz="3600" dirty="0">
                <a:latin typeface="Tahoma" panose="020B0604030504040204" pitchFamily="34" charset="0"/>
                <a:ea typeface="Tahoma" panose="020B0604030504040204" pitchFamily="34" charset="0"/>
                <a:cs typeface="Tahoma" panose="020B0604030504040204" pitchFamily="34" charset="0"/>
              </a:rPr>
              <a:t/>
            </a:r>
            <a:br>
              <a:rPr lang="tr-TR" sz="3600" dirty="0">
                <a:latin typeface="Tahoma" panose="020B0604030504040204" pitchFamily="34" charset="0"/>
                <a:ea typeface="Tahoma" panose="020B0604030504040204" pitchFamily="34" charset="0"/>
                <a:cs typeface="Tahoma" panose="020B0604030504040204" pitchFamily="34" charset="0"/>
              </a:rPr>
            </a:br>
            <a:r>
              <a:rPr lang="tr-TR" sz="3600" dirty="0">
                <a:latin typeface="Tahoma" panose="020B0604030504040204" pitchFamily="34" charset="0"/>
                <a:ea typeface="Tahoma" panose="020B0604030504040204" pitchFamily="34" charset="0"/>
                <a:cs typeface="Tahoma" panose="020B0604030504040204" pitchFamily="34" charset="0"/>
              </a:rPr>
              <a:t>YA DA</a:t>
            </a:r>
            <a:br>
              <a:rPr lang="tr-TR" sz="3600" dirty="0">
                <a:latin typeface="Tahoma" panose="020B0604030504040204" pitchFamily="34" charset="0"/>
                <a:ea typeface="Tahoma" panose="020B0604030504040204" pitchFamily="34" charset="0"/>
                <a:cs typeface="Tahoma" panose="020B0604030504040204" pitchFamily="34" charset="0"/>
              </a:rPr>
            </a:br>
            <a:r>
              <a:rPr lang="tr-TR" sz="3600" dirty="0">
                <a:latin typeface="Tahoma" panose="020B0604030504040204" pitchFamily="34" charset="0"/>
                <a:ea typeface="Tahoma" panose="020B0604030504040204" pitchFamily="34" charset="0"/>
                <a:cs typeface="Tahoma" panose="020B0604030504040204" pitchFamily="34" charset="0"/>
              </a:rPr>
              <a:t>İFTİRA</a:t>
            </a:r>
            <a:r>
              <a:rPr lang="tr-TR" sz="3600" dirty="0"/>
              <a:t/>
            </a:r>
            <a:br>
              <a:rPr lang="tr-TR" sz="3600" dirty="0"/>
            </a:br>
            <a:endParaRPr lang="en-GB" sz="3600" dirty="0"/>
          </a:p>
        </p:txBody>
      </p:sp>
      <p:pic>
        <p:nvPicPr>
          <p:cNvPr id="4" name="Imagen 7">
            <a:extLst>
              <a:ext uri="{FF2B5EF4-FFF2-40B4-BE49-F238E27FC236}">
                <a16:creationId xmlns:a16="http://schemas.microsoft.com/office/drawing/2014/main" xmlns="" id="{D25830C9-6128-AB0B-27C5-A74587E4500D}"/>
              </a:ext>
            </a:extLst>
          </p:cNvPr>
          <p:cNvPicPr>
            <a:picLocks noChangeAspect="1"/>
          </p:cNvPicPr>
          <p:nvPr/>
        </p:nvPicPr>
        <p:blipFill rotWithShape="1">
          <a:blip r:embed="rId2"/>
          <a:srcRect b="1048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5" name="Content Placeholder 7">
            <a:extLst>
              <a:ext uri="{FF2B5EF4-FFF2-40B4-BE49-F238E27FC236}">
                <a16:creationId xmlns:a16="http://schemas.microsoft.com/office/drawing/2014/main" xmlns="" id="{6F6E6D35-B6F8-06BA-99A3-ED663C3CF5FE}"/>
              </a:ext>
            </a:extLst>
          </p:cNvPr>
          <p:cNvSpPr>
            <a:spLocks noGrp="1"/>
          </p:cNvSpPr>
          <p:nvPr>
            <p:ph idx="1"/>
          </p:nvPr>
        </p:nvSpPr>
        <p:spPr>
          <a:xfrm>
            <a:off x="4223982" y="3752850"/>
            <a:ext cx="7485413" cy="2452687"/>
          </a:xfrm>
        </p:spPr>
        <p:txBody>
          <a:bodyPr anchor="ctr">
            <a:normAutofit/>
          </a:bodyPr>
          <a:lstStyle/>
          <a:p>
            <a:pPr marL="0" indent="0" algn="just">
              <a:lnSpc>
                <a:spcPct val="107000"/>
              </a:lnSpc>
              <a:spcAft>
                <a:spcPts val="800"/>
              </a:spcAft>
              <a:buNone/>
            </a:pPr>
            <a:r>
              <a:rPr lang="tr-TR" sz="2400" dirty="0">
                <a:latin typeface="Tahoma" panose="020B0604030504040204" pitchFamily="34" charset="0"/>
                <a:ea typeface="Tahoma" panose="020B0604030504040204" pitchFamily="34" charset="0"/>
                <a:cs typeface="Tahoma" panose="020B0604030504040204" pitchFamily="34" charset="0"/>
              </a:rPr>
              <a:t>Başkaları hakkında aşağılayıcı ve/veya itibarlarını zedeleyecek doğru olmayan kişisel bilgileri yaymaktır. Bu tür bilgileri, dijital olarak değiştirilmiş fotoğrafları ve/veya ekran görüntülerini yayınlamayı ve bunları başkalarına göndermeyi </a:t>
            </a:r>
            <a:r>
              <a:rPr lang="tr-TR" sz="2400" dirty="0" smtClean="0">
                <a:latin typeface="Tahoma" panose="020B0604030504040204" pitchFamily="34" charset="0"/>
                <a:ea typeface="Tahoma" panose="020B0604030504040204" pitchFamily="34" charset="0"/>
                <a:cs typeface="Tahoma" panose="020B0604030504040204" pitchFamily="34" charset="0"/>
              </a:rPr>
              <a:t>içerir</a:t>
            </a:r>
            <a:r>
              <a:rPr lang="en-US" sz="2400" dirty="0" smtClean="0">
                <a:effectLst/>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42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xmlns="" id="{546048FA-275F-6714-E852-A2DE90100B07}"/>
              </a:ext>
            </a:extLst>
          </p:cNvPr>
          <p:cNvSpPr>
            <a:spLocks noGrp="1"/>
          </p:cNvSpPr>
          <p:nvPr>
            <p:ph type="title"/>
          </p:nvPr>
        </p:nvSpPr>
        <p:spPr>
          <a:xfrm>
            <a:off x="6378788" y="467271"/>
            <a:ext cx="5703760" cy="2052522"/>
          </a:xfrm>
        </p:spPr>
        <p:txBody>
          <a:bodyPr anchor="b">
            <a:normAutofit/>
          </a:bodyPr>
          <a:lstStyle/>
          <a:p>
            <a:pPr>
              <a:lnSpc>
                <a:spcPct val="107000"/>
              </a:lnSpc>
              <a:spcAft>
                <a:spcPts val="800"/>
              </a:spcAft>
            </a:pPr>
            <a:r>
              <a:rPr lang="tr-TR" sz="4000" dirty="0" smtClean="0">
                <a:latin typeface="Tahoma" panose="020B0604030504040204" pitchFamily="34" charset="0"/>
                <a:ea typeface="Tahoma" panose="020B0604030504040204" pitchFamily="34" charset="0"/>
                <a:cs typeface="Tahoma" panose="020B0604030504040204" pitchFamily="34" charset="0"/>
              </a:rPr>
              <a:t>TAKLİT YA </a:t>
            </a:r>
            <a:r>
              <a:rPr lang="tr-TR" sz="4000" dirty="0">
                <a:latin typeface="Tahoma" panose="020B0604030504040204" pitchFamily="34" charset="0"/>
                <a:ea typeface="Tahoma" panose="020B0604030504040204" pitchFamily="34" charset="0"/>
                <a:cs typeface="Tahoma" panose="020B0604030504040204" pitchFamily="34" charset="0"/>
              </a:rPr>
              <a:t>DA</a:t>
            </a:r>
            <a:br>
              <a:rPr lang="tr-TR" sz="4000" dirty="0">
                <a:latin typeface="Tahoma" panose="020B0604030504040204" pitchFamily="34" charset="0"/>
                <a:ea typeface="Tahoma" panose="020B0604030504040204" pitchFamily="34" charset="0"/>
                <a:cs typeface="Tahoma" panose="020B0604030504040204" pitchFamily="34" charset="0"/>
              </a:rPr>
            </a:br>
            <a:r>
              <a:rPr lang="tr-TR" sz="4000" dirty="0" smtClean="0">
                <a:latin typeface="Tahoma" panose="020B0604030504040204" pitchFamily="34" charset="0"/>
                <a:ea typeface="Tahoma" panose="020B0604030504040204" pitchFamily="34" charset="0"/>
                <a:cs typeface="Tahoma" panose="020B0604030504040204" pitchFamily="34" charset="0"/>
              </a:rPr>
              <a:t>FRAPING</a:t>
            </a:r>
            <a:endParaRPr lang="fr-FR" sz="4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11">
            <a:extLst>
              <a:ext uri="{FF2B5EF4-FFF2-40B4-BE49-F238E27FC236}">
                <a16:creationId xmlns:a16="http://schemas.microsoft.com/office/drawing/2014/main" xmlns="" id="{1CF16759-8387-41EB-0875-91875D72657A}"/>
              </a:ext>
            </a:extLst>
          </p:cNvPr>
          <p:cNvPicPr>
            <a:picLocks noChangeAspect="1"/>
          </p:cNvPicPr>
          <p:nvPr/>
        </p:nvPicPr>
        <p:blipFill rotWithShape="1">
          <a:blip r:embed="rId2"/>
          <a:srcRect l="14580" r="3942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xmlns="" id="{847A9E43-EC1A-5B5C-8873-9D8AB9D4D158}"/>
              </a:ext>
            </a:extLst>
          </p:cNvPr>
          <p:cNvSpPr>
            <a:spLocks noGrp="1"/>
          </p:cNvSpPr>
          <p:nvPr>
            <p:ph idx="1"/>
          </p:nvPr>
        </p:nvSpPr>
        <p:spPr>
          <a:xfrm>
            <a:off x="6451562" y="2987064"/>
            <a:ext cx="5171577" cy="2913872"/>
          </a:xfrm>
        </p:spPr>
        <p:txBody>
          <a:bodyPr anchor="t">
            <a:normAutofit fontScale="92500"/>
          </a:bodyPr>
          <a:lstStyle/>
          <a:p>
            <a:pPr marL="0" indent="0">
              <a:lnSpc>
                <a:spcPct val="107000"/>
              </a:lnSpc>
              <a:spcAft>
                <a:spcPts val="800"/>
              </a:spcAft>
              <a:buNone/>
            </a:pPr>
            <a:r>
              <a:rPr lang="tr-TR" sz="2400" dirty="0">
                <a:latin typeface="Tahoma" panose="020B0604030504040204" pitchFamily="34" charset="0"/>
                <a:ea typeface="Tahoma" panose="020B0604030504040204" pitchFamily="34" charset="0"/>
                <a:cs typeface="Tahoma" panose="020B0604030504040204" pitchFamily="34" charset="0"/>
              </a:rPr>
              <a:t>Başka birinin e-posta </a:t>
            </a:r>
            <a:r>
              <a:rPr lang="tr-TR" sz="2400" dirty="0" smtClean="0">
                <a:latin typeface="Tahoma" panose="020B0604030504040204" pitchFamily="34" charset="0"/>
                <a:ea typeface="Tahoma" panose="020B0604030504040204" pitchFamily="34" charset="0"/>
                <a:cs typeface="Tahoma" panose="020B0604030504040204" pitchFamily="34" charset="0"/>
              </a:rPr>
              <a:t>veya </a:t>
            </a:r>
            <a:r>
              <a:rPr lang="tr-TR" sz="2400" dirty="0">
                <a:latin typeface="Tahoma" panose="020B0604030504040204" pitchFamily="34" charset="0"/>
                <a:ea typeface="Tahoma" panose="020B0604030504040204" pitchFamily="34" charset="0"/>
                <a:cs typeface="Tahoma" panose="020B0604030504040204" pitchFamily="34" charset="0"/>
              </a:rPr>
              <a:t>sosyal ağ hesabını </a:t>
            </a:r>
            <a:r>
              <a:rPr lang="tr-TR" sz="2400" dirty="0" err="1">
                <a:latin typeface="Tahoma" panose="020B0604030504040204" pitchFamily="34" charset="0"/>
                <a:ea typeface="Tahoma" panose="020B0604030504040204" pitchFamily="34" charset="0"/>
                <a:cs typeface="Tahoma" panose="020B0604030504040204" pitchFamily="34" charset="0"/>
              </a:rPr>
              <a:t>hackleyerek</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smtClean="0">
                <a:latin typeface="Tahoma" panose="020B0604030504040204" pitchFamily="34" charset="0"/>
                <a:ea typeface="Tahoma" panose="020B0604030504040204" pitchFamily="34" charset="0"/>
                <a:cs typeface="Tahoma" panose="020B0604030504040204" pitchFamily="34" charset="0"/>
              </a:rPr>
              <a:t>itibar zedeleme amacıyla </a:t>
            </a:r>
            <a:r>
              <a:rPr lang="tr-TR" sz="2400" dirty="0">
                <a:latin typeface="Tahoma" panose="020B0604030504040204" pitchFamily="34" charset="0"/>
                <a:ea typeface="Tahoma" panose="020B0604030504040204" pitchFamily="34" charset="0"/>
                <a:cs typeface="Tahoma" panose="020B0604030504040204" pitchFamily="34" charset="0"/>
              </a:rPr>
              <a:t>kişi adına uygunsuz içerik yayınlamaktır. </a:t>
            </a:r>
            <a:r>
              <a:rPr lang="tr-TR" sz="2400" dirty="0" err="1">
                <a:latin typeface="Tahoma" panose="020B0604030504040204" pitchFamily="34" charset="0"/>
                <a:ea typeface="Tahoma" panose="020B0604030504040204" pitchFamily="34" charset="0"/>
                <a:cs typeface="Tahoma" panose="020B0604030504040204" pitchFamily="34" charset="0"/>
              </a:rPr>
              <a:t>Fraping</a:t>
            </a:r>
            <a:r>
              <a:rPr lang="tr-TR" sz="2400" dirty="0">
                <a:latin typeface="Tahoma" panose="020B0604030504040204" pitchFamily="34" charset="0"/>
                <a:ea typeface="Tahoma" panose="020B0604030504040204" pitchFamily="34" charset="0"/>
                <a:cs typeface="Tahoma" panose="020B0604030504040204" pitchFamily="34" charset="0"/>
              </a:rPr>
              <a:t>, İngilizce </a:t>
            </a:r>
            <a:r>
              <a:rPr lang="tr-TR" sz="2400" i="1" dirty="0" err="1">
                <a:latin typeface="Tahoma" panose="020B0604030504040204" pitchFamily="34" charset="0"/>
                <a:ea typeface="Tahoma" panose="020B0604030504040204" pitchFamily="34" charset="0"/>
                <a:cs typeface="Tahoma" panose="020B0604030504040204" pitchFamily="34" charset="0"/>
              </a:rPr>
              <a:t>rape</a:t>
            </a:r>
            <a:r>
              <a:rPr lang="tr-TR" sz="2400" dirty="0">
                <a:latin typeface="Tahoma" panose="020B0604030504040204" pitchFamily="34" charset="0"/>
                <a:ea typeface="Tahoma" panose="020B0604030504040204" pitchFamily="34" charset="0"/>
                <a:cs typeface="Tahoma" panose="020B0604030504040204" pitchFamily="34" charset="0"/>
              </a:rPr>
              <a:t> (ırza geçme) ve Facebook sözcüklerinin birleşiminden oluşmuştur. Sosyal medya hesaplarının ele geçirilmesini ifade eder</a:t>
            </a:r>
            <a:r>
              <a:rPr lang="en-GB" sz="2400" dirty="0">
                <a:latin typeface="Tahoma" panose="020B0604030504040204" pitchFamily="34" charset="0"/>
                <a:ea typeface="Tahoma" panose="020B0604030504040204" pitchFamily="34" charset="0"/>
                <a:cs typeface="Tahoma" panose="020B0604030504040204" pitchFamily="34" charset="0"/>
              </a:rPr>
              <a:t>.</a:t>
            </a:r>
            <a:endParaRPr lang="fr-FR"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chemeClr val="tx1">
                  <a:alpha val="80000"/>
                </a:schemeClr>
              </a:solidFill>
            </a:endParaRPr>
          </a:p>
        </p:txBody>
      </p:sp>
      <p:sp>
        <p:nvSpPr>
          <p:cNvPr id="19"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37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6649B2-3B8A-179E-73C8-E9DB0ACB2A80}"/>
              </a:ext>
            </a:extLst>
          </p:cNvPr>
          <p:cNvSpPr>
            <a:spLocks noGrp="1"/>
          </p:cNvSpPr>
          <p:nvPr>
            <p:ph type="title"/>
          </p:nvPr>
        </p:nvSpPr>
        <p:spPr>
          <a:xfrm>
            <a:off x="481013" y="3752849"/>
            <a:ext cx="3290887" cy="2452687"/>
          </a:xfrm>
        </p:spPr>
        <p:txBody>
          <a:bodyPr anchor="ctr">
            <a:noAutofit/>
          </a:bodyPr>
          <a:lstStyle/>
          <a:p>
            <a:r>
              <a:rPr lang="tr-TR" sz="3600" dirty="0">
                <a:latin typeface="Tahoma" panose="020B0604030504040204" pitchFamily="34" charset="0"/>
                <a:ea typeface="Tahoma" panose="020B0604030504040204" pitchFamily="34" charset="0"/>
                <a:cs typeface="Tahoma" panose="020B0604030504040204" pitchFamily="34" charset="0"/>
              </a:rPr>
              <a:t>RIZA DIŞI İFŞA (OUTING) / KANDIRMA (TRICKERY)</a:t>
            </a:r>
          </a:p>
        </p:txBody>
      </p:sp>
      <p:pic>
        <p:nvPicPr>
          <p:cNvPr id="4" name="Imagen 14">
            <a:extLst>
              <a:ext uri="{FF2B5EF4-FFF2-40B4-BE49-F238E27FC236}">
                <a16:creationId xmlns:a16="http://schemas.microsoft.com/office/drawing/2014/main" xmlns="" id="{2BA265CA-7BC2-2DE9-4B5C-B49190524714}"/>
              </a:ext>
            </a:extLst>
          </p:cNvPr>
          <p:cNvPicPr>
            <a:picLocks noChangeAspect="1"/>
          </p:cNvPicPr>
          <p:nvPr/>
        </p:nvPicPr>
        <p:blipFill rotWithShape="1">
          <a:blip r:embed="rId2"/>
          <a:srcRect b="148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xmlns="" id="{3CE3DF86-D63E-6258-0E89-3FD6A992635D}"/>
              </a:ext>
            </a:extLst>
          </p:cNvPr>
          <p:cNvSpPr>
            <a:spLocks noGrp="1"/>
          </p:cNvSpPr>
          <p:nvPr>
            <p:ph idx="1"/>
          </p:nvPr>
        </p:nvSpPr>
        <p:spPr>
          <a:xfrm>
            <a:off x="3653531" y="3710613"/>
            <a:ext cx="8269509" cy="3105140"/>
          </a:xfrm>
        </p:spPr>
        <p:txBody>
          <a:bodyPr anchor="ctr">
            <a:normAutofit/>
          </a:bodyPr>
          <a:lstStyle/>
          <a:p>
            <a:r>
              <a:rPr lang="tr-TR" sz="2000" dirty="0" err="1">
                <a:latin typeface="Tahoma" panose="020B0604030504040204" pitchFamily="34" charset="0"/>
                <a:ea typeface="Tahoma" panose="020B0604030504040204" pitchFamily="34" charset="0"/>
                <a:cs typeface="Tahoma" panose="020B0604030504040204" pitchFamily="34" charset="0"/>
              </a:rPr>
              <a:t>Doxing</a:t>
            </a:r>
            <a:r>
              <a:rPr lang="tr-TR" sz="2000" dirty="0">
                <a:latin typeface="Tahoma" panose="020B0604030504040204" pitchFamily="34" charset="0"/>
                <a:ea typeface="Tahoma" panose="020B0604030504040204" pitchFamily="34" charset="0"/>
                <a:cs typeface="Tahoma" panose="020B0604030504040204" pitchFamily="34" charset="0"/>
              </a:rPr>
              <a:t> olarak da bilinen </a:t>
            </a:r>
            <a:r>
              <a:rPr lang="tr-TR" sz="2000" dirty="0" err="1">
                <a:latin typeface="Tahoma" panose="020B0604030504040204" pitchFamily="34" charset="0"/>
                <a:ea typeface="Tahoma" panose="020B0604030504040204" pitchFamily="34" charset="0"/>
                <a:cs typeface="Tahoma" panose="020B0604030504040204" pitchFamily="34" charset="0"/>
              </a:rPr>
              <a:t>Outing</a:t>
            </a:r>
            <a:r>
              <a:rPr lang="tr-TR" sz="2000" dirty="0">
                <a:latin typeface="Tahoma" panose="020B0604030504040204" pitchFamily="34" charset="0"/>
                <a:ea typeface="Tahoma" panose="020B0604030504040204" pitchFamily="34" charset="0"/>
                <a:cs typeface="Tahoma" panose="020B0604030504040204" pitchFamily="34" charset="0"/>
              </a:rPr>
              <a:t>, bir kişi hakkında hassas veya kişisel bilgilerin, onları utandırmak veya küçük düşürmek amacıyla rızası olmadan açık bir şekilde ifşa edilmesi eylemini ifade eder.</a:t>
            </a:r>
          </a:p>
          <a:p>
            <a:r>
              <a:rPr lang="tr-TR" sz="2000" dirty="0" err="1">
                <a:latin typeface="Tahoma" panose="020B0604030504040204" pitchFamily="34" charset="0"/>
                <a:ea typeface="Tahoma" panose="020B0604030504040204" pitchFamily="34" charset="0"/>
                <a:cs typeface="Tahoma" panose="020B0604030504040204" pitchFamily="34" charset="0"/>
              </a:rPr>
              <a:t>Trickery</a:t>
            </a:r>
            <a:r>
              <a:rPr lang="tr-TR" sz="2000" dirty="0">
                <a:latin typeface="Tahoma" panose="020B0604030504040204" pitchFamily="34" charset="0"/>
                <a:ea typeface="Tahoma" panose="020B0604030504040204" pitchFamily="34" charset="0"/>
                <a:cs typeface="Tahoma" panose="020B0604030504040204" pitchFamily="34" charset="0"/>
              </a:rPr>
              <a:t> (Kandırma), rıza dışı ifşaya benzemekle birlikte, ek bir aldatma unsuru içerir. Her iki durumda </a:t>
            </a:r>
            <a:r>
              <a:rPr lang="tr-TR" sz="2000" dirty="0" smtClean="0">
                <a:latin typeface="Tahoma" panose="020B0604030504040204" pitchFamily="34" charset="0"/>
                <a:ea typeface="Tahoma" panose="020B0604030504040204" pitchFamily="34" charset="0"/>
                <a:cs typeface="Tahoma" panose="020B0604030504040204" pitchFamily="34" charset="0"/>
              </a:rPr>
              <a:t>da zorba, hedefleriyle </a:t>
            </a:r>
            <a:r>
              <a:rPr lang="tr-TR" sz="2000" dirty="0">
                <a:latin typeface="Tahoma" panose="020B0604030504040204" pitchFamily="34" charset="0"/>
                <a:ea typeface="Tahoma" panose="020B0604030504040204" pitchFamily="34" charset="0"/>
                <a:cs typeface="Tahoma" panose="020B0604030504040204" pitchFamily="34" charset="0"/>
              </a:rPr>
              <a:t>arkadaş olur ve </a:t>
            </a:r>
            <a:r>
              <a:rPr lang="tr-TR" sz="2000" dirty="0" smtClean="0">
                <a:latin typeface="Tahoma" panose="020B0604030504040204" pitchFamily="34" charset="0"/>
                <a:ea typeface="Tahoma" panose="020B0604030504040204" pitchFamily="34" charset="0"/>
                <a:cs typeface="Tahoma" panose="020B0604030504040204" pitchFamily="34" charset="0"/>
              </a:rPr>
              <a:t>onların yanlış </a:t>
            </a:r>
            <a:r>
              <a:rPr lang="tr-TR" sz="2000" dirty="0">
                <a:latin typeface="Tahoma" panose="020B0604030504040204" pitchFamily="34" charset="0"/>
                <a:ea typeface="Tahoma" panose="020B0604030504040204" pitchFamily="34" charset="0"/>
                <a:cs typeface="Tahoma" panose="020B0604030504040204" pitchFamily="34" charset="0"/>
              </a:rPr>
              <a:t>bir </a:t>
            </a:r>
            <a:r>
              <a:rPr lang="tr-TR" sz="2000" dirty="0" smtClean="0">
                <a:latin typeface="Tahoma" panose="020B0604030504040204" pitchFamily="34" charset="0"/>
                <a:ea typeface="Tahoma" panose="020B0604030504040204" pitchFamily="34" charset="0"/>
                <a:cs typeface="Tahoma" panose="020B0604030504040204" pitchFamily="34" charset="0"/>
              </a:rPr>
              <a:t>güven </a:t>
            </a:r>
            <a:r>
              <a:rPr lang="tr-TR" sz="2000" dirty="0">
                <a:latin typeface="Tahoma" panose="020B0604030504040204" pitchFamily="34" charset="0"/>
                <a:ea typeface="Tahoma" panose="020B0604030504040204" pitchFamily="34" charset="0"/>
                <a:cs typeface="Tahoma" panose="020B0604030504040204" pitchFamily="34" charset="0"/>
              </a:rPr>
              <a:t>duygusuna kapılmasını sağlar. Zorba, hedefinin güvenini kazandıktan sonra bu güveni kötüye kullanır ve kurbanın sırlarını, özel bilgilerini üçüncü </a:t>
            </a:r>
            <a:r>
              <a:rPr lang="tr-TR" sz="2000" dirty="0" smtClean="0">
                <a:latin typeface="Tahoma" panose="020B0604030504040204" pitchFamily="34" charset="0"/>
                <a:ea typeface="Tahoma" panose="020B0604030504040204" pitchFamily="34" charset="0"/>
                <a:cs typeface="Tahoma" panose="020B0604030504040204" pitchFamily="34" charset="0"/>
              </a:rPr>
              <a:t>taraf </a:t>
            </a:r>
            <a:r>
              <a:rPr lang="tr-TR" sz="2000" dirty="0">
                <a:latin typeface="Tahoma" panose="020B0604030504040204" pitchFamily="34" charset="0"/>
                <a:ea typeface="Tahoma" panose="020B0604030504040204" pitchFamily="34" charset="0"/>
                <a:cs typeface="Tahoma" panose="020B0604030504040204" pitchFamily="34" charset="0"/>
              </a:rPr>
              <a:t>veya taraflarla paylaşır</a:t>
            </a:r>
            <a:r>
              <a:rPr lang="en-GB" sz="2000" spc="30" dirty="0" smtClean="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5927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111</TotalTime>
  <Words>896</Words>
  <Application>Microsoft Office PowerPoint</Application>
  <PresentationFormat>Özel</PresentationFormat>
  <Paragraphs>65</Paragraphs>
  <Slides>15</Slides>
  <Notes>1</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Thème Office</vt:lpstr>
      <vt:lpstr>SİBER ZORBALIĞA KARŞI YARATICI YÖNTEMLER</vt:lpstr>
      <vt:lpstr>   ZORBALIK</vt:lpstr>
      <vt:lpstr>SİBER ZORBALIK</vt:lpstr>
      <vt:lpstr>SİBER ZORBALIK TÜRLERİ</vt:lpstr>
      <vt:lpstr>FLAMING</vt:lpstr>
      <vt:lpstr>TACİZ </vt:lpstr>
      <vt:lpstr>KARALAMA  YA DA İFTİRA </vt:lpstr>
      <vt:lpstr>TAKLİT YA DA FRAPING</vt:lpstr>
      <vt:lpstr>RIZA DIŞI İFŞA (OUTING) / KANDIRMA (TRICKERY)</vt:lpstr>
      <vt:lpstr>DIŞLAMA </vt:lpstr>
      <vt:lpstr> SİBER TAKİP (CYBERSTALKING)</vt:lpstr>
      <vt:lpstr>SİBER SATAŞMA YA DA HAPPY SLAPPING</vt:lpstr>
      <vt:lpstr>Siber Zorbalığın özneleri kimlerdir? </vt:lpstr>
      <vt:lpstr>ONLIVE Projesi</vt:lpstr>
      <vt:lpstr>SİBER ZORBALIK AKTİVİTESİ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TOOLS AGAINST CYBERBULLYING</dc:title>
  <dc:creator>Jutta Faller</dc:creator>
  <cp:lastModifiedBy>Fahriye Ekin Danacı</cp:lastModifiedBy>
  <cp:revision>34</cp:revision>
  <dcterms:created xsi:type="dcterms:W3CDTF">2022-06-07T12:24:52Z</dcterms:created>
  <dcterms:modified xsi:type="dcterms:W3CDTF">2022-11-21T12:11:41Z</dcterms:modified>
</cp:coreProperties>
</file>