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7"/>
  </p:notesMasterIdLst>
  <p:sldIdLst>
    <p:sldId id="258" r:id="rId2"/>
    <p:sldId id="259" r:id="rId3"/>
    <p:sldId id="260" r:id="rId4"/>
    <p:sldId id="266" r:id="rId5"/>
    <p:sldId id="261" r:id="rId6"/>
    <p:sldId id="262" r:id="rId7"/>
    <p:sldId id="263" r:id="rId8"/>
    <p:sldId id="264" r:id="rId9"/>
    <p:sldId id="265" r:id="rId10"/>
    <p:sldId id="267" r:id="rId11"/>
    <p:sldId id="268" r:id="rId12"/>
    <p:sldId id="269" r:id="rId13"/>
    <p:sldId id="270" r:id="rId14"/>
    <p:sldId id="271"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13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EAD7C-4F47-42BC-A5C3-6D54274A84DD}" type="datetimeFigureOut">
              <a:rPr lang="en-GB" smtClean="0"/>
              <a:t>13/10/2022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908A1-27C8-4AA4-8C39-EE317D9A46B8}" type="slidenum">
              <a:rPr lang="en-GB" smtClean="0"/>
              <a:t>‹#›</a:t>
            </a:fld>
            <a:endParaRPr lang="en-GB"/>
          </a:p>
        </p:txBody>
      </p:sp>
    </p:spTree>
    <p:extLst>
      <p:ext uri="{BB962C8B-B14F-4D97-AF65-F5344CB8AC3E}">
        <p14:creationId xmlns:p14="http://schemas.microsoft.com/office/powerpoint/2010/main" val="184705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C908A1-27C8-4AA4-8C39-EE317D9A46B8}" type="slidenum">
              <a:rPr lang="en-GB" smtClean="0"/>
              <a:t>13</a:t>
            </a:fld>
            <a:endParaRPr lang="en-GB"/>
          </a:p>
        </p:txBody>
      </p:sp>
    </p:spTree>
    <p:extLst>
      <p:ext uri="{BB962C8B-B14F-4D97-AF65-F5344CB8AC3E}">
        <p14:creationId xmlns:p14="http://schemas.microsoft.com/office/powerpoint/2010/main" val="15835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FF99F-B13C-76D4-8600-FE51680302C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5FDB4D69-1C15-F82F-70FA-E5A306011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E8A0C6CC-D9E2-76BC-D866-3212BB9C126A}"/>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5" name="Espace réservé du pied de page 4">
            <a:extLst>
              <a:ext uri="{FF2B5EF4-FFF2-40B4-BE49-F238E27FC236}">
                <a16:creationId xmlns:a16="http://schemas.microsoft.com/office/drawing/2014/main" id="{2D41F111-04C7-F58D-B13B-E764A8276B10}"/>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EE9CF71-B4D2-2E80-3D8B-394249CB23F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81245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1A4B7-D8AB-2017-A4A2-BF42ECA4DE57}"/>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EC8A7698-37FC-17CA-B9F5-F06912E7F6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2357C8C-01B5-6F75-7586-79CA8745C3A4}"/>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5" name="Espace réservé du pied de page 4">
            <a:extLst>
              <a:ext uri="{FF2B5EF4-FFF2-40B4-BE49-F238E27FC236}">
                <a16:creationId xmlns:a16="http://schemas.microsoft.com/office/drawing/2014/main" id="{9D6E852C-F091-D315-6456-2F075E0B1A7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A5624AC-9256-997D-105D-7FC7AA4933DA}"/>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6145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AB047A-0C6A-E212-D653-1C18B2AAD29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C2EC288A-E448-8DFA-899E-CE4BBCADF0A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7FCA2046-E9EE-EB66-C676-46C178D701B1}"/>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5" name="Espace réservé du pied de page 4">
            <a:extLst>
              <a:ext uri="{FF2B5EF4-FFF2-40B4-BE49-F238E27FC236}">
                <a16:creationId xmlns:a16="http://schemas.microsoft.com/office/drawing/2014/main" id="{C2D97F05-2EE3-5F2B-9E91-2EA9FA983B5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A9533C5-AF65-998D-912E-4AFE98E80321}"/>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76592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53D6C-7DA2-BDC0-B87F-FBBAE53839E7}"/>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C82A83DA-17D6-7712-A9D6-7B1540201F1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BE0172DB-A90E-56F6-1498-491D9266733C}"/>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5" name="Espace réservé du pied de page 4">
            <a:extLst>
              <a:ext uri="{FF2B5EF4-FFF2-40B4-BE49-F238E27FC236}">
                <a16:creationId xmlns:a16="http://schemas.microsoft.com/office/drawing/2014/main" id="{B43EDDB2-25F0-6789-6438-BC5AFA8D502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84C73F8-6C33-A94F-43CF-5D4628FA6079}"/>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599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B0638-75DA-3CA7-A474-600B4B9ABE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7486BEDF-F373-CD8C-746B-E8FB989E8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946653-73E3-098C-9A14-8C9448A11B47}"/>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5" name="Espace réservé du pied de page 4">
            <a:extLst>
              <a:ext uri="{FF2B5EF4-FFF2-40B4-BE49-F238E27FC236}">
                <a16:creationId xmlns:a16="http://schemas.microsoft.com/office/drawing/2014/main" id="{031DE904-2C07-3DF7-05B9-A2FEC8CA4E0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9C71D905-88A6-83F7-7372-51BCDE221C82}"/>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20642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9F228-9530-624F-4A22-2B04275C0C2A}"/>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1DB39B90-8CE9-25CE-24F0-11CB20504A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FBBB3FC2-DBF7-3EF1-7DD4-4A1833F807E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D38F9537-4088-09C4-07DE-6AACF6CF5984}"/>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6" name="Espace réservé du pied de page 5">
            <a:extLst>
              <a:ext uri="{FF2B5EF4-FFF2-40B4-BE49-F238E27FC236}">
                <a16:creationId xmlns:a16="http://schemas.microsoft.com/office/drawing/2014/main" id="{17EEA1E7-0038-8DEC-74A6-2E243168E9C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8A6635C2-97A6-3508-E84D-E86ED6DA66FC}"/>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2088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73621-D09A-EF88-6E91-40AFE0886576}"/>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396A2F80-AC19-6B70-1D9E-A909C7894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EA7E2AB-C9E0-85DF-13BC-4E6FBCAECA8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F7F4F2C-DA36-06D4-4102-E616424CD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D8C8A50-FDB7-A2D4-142D-EA73CBC6FF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40862BAB-46E7-C36A-C7E8-C7DBC41C6334}"/>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8" name="Espace réservé du pied de page 7">
            <a:extLst>
              <a:ext uri="{FF2B5EF4-FFF2-40B4-BE49-F238E27FC236}">
                <a16:creationId xmlns:a16="http://schemas.microsoft.com/office/drawing/2014/main" id="{C5E5F390-F7DA-063C-6899-1E894820BF3F}"/>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B6552C2D-DCE7-8B5E-1EC9-93AF26757806}"/>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76408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8C56C-2355-92EC-FB0B-A0C3DEA3898D}"/>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3A63A-629B-F191-E72C-668E16A2944E}"/>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4" name="Espace réservé du pied de page 3">
            <a:extLst>
              <a:ext uri="{FF2B5EF4-FFF2-40B4-BE49-F238E27FC236}">
                <a16:creationId xmlns:a16="http://schemas.microsoft.com/office/drawing/2014/main" id="{A576FB40-78CA-0388-45E4-BEAC8388AAE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D73F9D2A-675D-BFC3-7573-2472DD775EEB}"/>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4674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C9F63F-9D5F-6D19-B52B-790C7AF4DB56}"/>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3" name="Espace réservé du pied de page 2">
            <a:extLst>
              <a:ext uri="{FF2B5EF4-FFF2-40B4-BE49-F238E27FC236}">
                <a16:creationId xmlns:a16="http://schemas.microsoft.com/office/drawing/2014/main" id="{A1017096-93F5-2CB6-7456-393B622DB7E5}"/>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9AB88A32-0172-7F5F-F4FD-91B8EFA6A65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10995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32A90-D3DA-E8B3-8E36-B8782C13AA7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1F2C41F-7A29-D708-1AFD-9630F9C6E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7D5412ED-7C8B-CE2D-C2B1-B2A9CF55F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1933F6F-ED4A-8BA4-D446-6985732989E4}"/>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6" name="Espace réservé du pied de page 5">
            <a:extLst>
              <a:ext uri="{FF2B5EF4-FFF2-40B4-BE49-F238E27FC236}">
                <a16:creationId xmlns:a16="http://schemas.microsoft.com/office/drawing/2014/main" id="{5ABDBADB-85DD-6088-39A4-49C6AFEC73B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0E1D7DF5-80B6-DD22-9C23-CC4CBFA1E883}"/>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4957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B7548-C971-C2C2-F9DF-E56AB757FB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7E2D17C1-3478-A656-A5D7-AB1300108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F6BB1A81-42A7-67EF-BE40-7F739747E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388292-C87E-3168-A0F6-458616D2E750}"/>
              </a:ext>
            </a:extLst>
          </p:cNvPr>
          <p:cNvSpPr>
            <a:spLocks noGrp="1"/>
          </p:cNvSpPr>
          <p:nvPr>
            <p:ph type="dt" sz="half" idx="10"/>
          </p:nvPr>
        </p:nvSpPr>
        <p:spPr/>
        <p:txBody>
          <a:bodyPr/>
          <a:lstStyle/>
          <a:p>
            <a:fld id="{2DB0BA70-4BA3-493A-813E-C56C05F87A7B}" type="datetimeFigureOut">
              <a:rPr lang="en-GB" smtClean="0"/>
              <a:t>13/10/2022</a:t>
            </a:fld>
            <a:endParaRPr lang="en-GB"/>
          </a:p>
        </p:txBody>
      </p:sp>
      <p:sp>
        <p:nvSpPr>
          <p:cNvPr id="6" name="Espace réservé du pied de page 5">
            <a:extLst>
              <a:ext uri="{FF2B5EF4-FFF2-40B4-BE49-F238E27FC236}">
                <a16:creationId xmlns:a16="http://schemas.microsoft.com/office/drawing/2014/main" id="{158C138D-E8D9-4208-BDDD-370DA8B91951}"/>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382C04F3-4F5B-691E-2BDE-A66F228969F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98930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8C446FE-2A8E-55BA-1CF4-ECCFD4BF2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8DD186CF-EB50-24F3-A4DF-C764C0401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3C3980EC-1934-02B9-3A97-2D8695084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BA70-4BA3-493A-813E-C56C05F87A7B}" type="datetimeFigureOut">
              <a:rPr lang="en-GB" smtClean="0"/>
              <a:t>13/10/2022</a:t>
            </a:fld>
            <a:endParaRPr lang="en-GB"/>
          </a:p>
        </p:txBody>
      </p:sp>
      <p:sp>
        <p:nvSpPr>
          <p:cNvPr id="5" name="Espace réservé du pied de page 4">
            <a:extLst>
              <a:ext uri="{FF2B5EF4-FFF2-40B4-BE49-F238E27FC236}">
                <a16:creationId xmlns:a16="http://schemas.microsoft.com/office/drawing/2014/main" id="{671302CF-4322-51AB-8E97-1FD9D7DF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78F0A6B1-3983-9ECD-990A-D288D0F793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16673-BDB9-46F6-89CF-548AB504BAA3}" type="slidenum">
              <a:rPr lang="en-GB" smtClean="0"/>
              <a:t>‹#›</a:t>
            </a:fld>
            <a:endParaRPr lang="en-GB"/>
          </a:p>
        </p:txBody>
      </p:sp>
    </p:spTree>
    <p:extLst>
      <p:ext uri="{BB962C8B-B14F-4D97-AF65-F5344CB8AC3E}">
        <p14:creationId xmlns:p14="http://schemas.microsoft.com/office/powerpoint/2010/main" val="306494228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55BCFB0-BD6E-7E94-BD1E-CFF242E3B79A}"/>
              </a:ext>
            </a:extLst>
          </p:cNvPr>
          <p:cNvSpPr>
            <a:spLocks noGrp="1"/>
          </p:cNvSpPr>
          <p:nvPr>
            <p:ph type="title"/>
          </p:nvPr>
        </p:nvSpPr>
        <p:spPr>
          <a:xfrm>
            <a:off x="640080" y="329184"/>
            <a:ext cx="6894576" cy="1783080"/>
          </a:xfrm>
        </p:spPr>
        <p:txBody>
          <a:bodyPr vert="horz" lIns="91440" tIns="45720" rIns="91440" bIns="45720" rtlCol="0" anchor="b">
            <a:normAutofit fontScale="90000"/>
          </a:bodyPr>
          <a:lstStyle/>
          <a:p>
            <a:r>
              <a:rPr lang="el-GR" sz="5000" b="1" dirty="0"/>
              <a:t>ΔΗΜΙΟΥΡΓΙΚΑ ΕΡΓΑΛΕΙΑ ΕΝΑΝΤΙΑ ΣΤΟΝ ΚΥΒΕΡΝΟΕΚΦΟΒΙΣΜΟ </a:t>
            </a:r>
            <a:endParaRPr lang="en-US" sz="5000" dirty="0"/>
          </a:p>
        </p:txBody>
      </p:sp>
      <p:sp>
        <p:nvSpPr>
          <p:cNvPr id="4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F099BBEB-E6F5-D141-7411-A94D2D49CED6}"/>
              </a:ext>
            </a:extLst>
          </p:cNvPr>
          <p:cNvSpPr>
            <a:spLocks noGrp="1"/>
          </p:cNvSpPr>
          <p:nvPr>
            <p:ph type="body" sz="half" idx="2"/>
          </p:nvPr>
        </p:nvSpPr>
        <p:spPr>
          <a:xfrm>
            <a:off x="640080" y="2706624"/>
            <a:ext cx="6894576" cy="3483864"/>
          </a:xfrm>
        </p:spPr>
        <p:txBody>
          <a:bodyPr vert="horz" lIns="91440" tIns="45720" rIns="91440" bIns="45720" rtlCol="0">
            <a:normAutofit/>
          </a:bodyPr>
          <a:lstStyle/>
          <a:p>
            <a:pPr indent="-228600">
              <a:buFont typeface="Arial" panose="020B0604020202020204" pitchFamily="34" charset="0"/>
              <a:buChar char="•"/>
            </a:pPr>
            <a:r>
              <a:rPr lang="en-US" sz="2200" dirty="0"/>
              <a:t>LTTA </a:t>
            </a:r>
            <a:r>
              <a:rPr lang="el-GR" sz="2200" dirty="0"/>
              <a:t>Πω</a:t>
            </a:r>
            <a:r>
              <a:rPr lang="en-US" sz="2200" dirty="0"/>
              <a:t>, </a:t>
            </a:r>
            <a:r>
              <a:rPr lang="el-GR" sz="2200" dirty="0"/>
              <a:t>Γαλλία</a:t>
            </a:r>
            <a:endParaRPr lang="en-US" sz="2200" dirty="0"/>
          </a:p>
          <a:p>
            <a:pPr indent="-228600">
              <a:buFont typeface="Arial" panose="020B0604020202020204" pitchFamily="34" charset="0"/>
              <a:buChar char="•"/>
            </a:pPr>
            <a:r>
              <a:rPr lang="en-US" sz="2200" dirty="0"/>
              <a:t>13-17 I</a:t>
            </a:r>
            <a:r>
              <a:rPr lang="el-GR" sz="2200" dirty="0" err="1"/>
              <a:t>ουνίου</a:t>
            </a:r>
            <a:r>
              <a:rPr lang="el-GR" sz="2200" dirty="0"/>
              <a:t> </a:t>
            </a:r>
            <a:r>
              <a:rPr lang="en-US" sz="2200" dirty="0"/>
              <a:t>2022</a:t>
            </a:r>
          </a:p>
        </p:txBody>
      </p:sp>
      <p:pic>
        <p:nvPicPr>
          <p:cNvPr id="5" name="Espace réservé du contenu 3">
            <a:extLst>
              <a:ext uri="{FF2B5EF4-FFF2-40B4-BE49-F238E27FC236}">
                <a16:creationId xmlns:a16="http://schemas.microsoft.com/office/drawing/2014/main" id="{C4014CED-A2A0-B897-0E97-887AAF75200E}"/>
              </a:ext>
            </a:extLst>
          </p:cNvPr>
          <p:cNvPicPr>
            <a:picLocks noGrp="1" noChangeAspect="1"/>
          </p:cNvPicPr>
          <p:nvPr>
            <p:ph type="pic" idx="1"/>
          </p:nvPr>
        </p:nvPicPr>
        <p:blipFill>
          <a:blip r:embed="rId2"/>
          <a:srcRect t="10520" b="10520"/>
          <a:stretch>
            <a:fillRect/>
          </a:stretch>
        </p:blipFill>
        <p:spPr>
          <a:xfrm>
            <a:off x="7863840" y="459354"/>
            <a:ext cx="4014216" cy="3169626"/>
          </a:xfrm>
          <a:prstGeom prst="rect">
            <a:avLst/>
          </a:prstGeom>
        </p:spPr>
      </p:pic>
      <p:pic>
        <p:nvPicPr>
          <p:cNvPr id="17" name="Image 16">
            <a:extLst>
              <a:ext uri="{FF2B5EF4-FFF2-40B4-BE49-F238E27FC236}">
                <a16:creationId xmlns:a16="http://schemas.microsoft.com/office/drawing/2014/main" id="{05AAA0B0-21D8-143D-A00C-1CF3B8A0E4CB}"/>
              </a:ext>
            </a:extLst>
          </p:cNvPr>
          <p:cNvPicPr>
            <a:picLocks noChangeAspect="1"/>
          </p:cNvPicPr>
          <p:nvPr/>
        </p:nvPicPr>
        <p:blipFill>
          <a:blip r:embed="rId3"/>
          <a:stretch>
            <a:fillRect/>
          </a:stretch>
        </p:blipFill>
        <p:spPr>
          <a:xfrm>
            <a:off x="8174736" y="5441104"/>
            <a:ext cx="3995928" cy="1128850"/>
          </a:xfrm>
          <a:prstGeom prst="rect">
            <a:avLst/>
          </a:prstGeom>
        </p:spPr>
      </p:pic>
      <p:pic>
        <p:nvPicPr>
          <p:cNvPr id="7" name="Image 6">
            <a:extLst>
              <a:ext uri="{FF2B5EF4-FFF2-40B4-BE49-F238E27FC236}">
                <a16:creationId xmlns:a16="http://schemas.microsoft.com/office/drawing/2014/main" id="{187A78DC-F478-ED0C-E41B-D9D7D37110BE}"/>
              </a:ext>
            </a:extLst>
          </p:cNvPr>
          <p:cNvPicPr>
            <a:picLocks noChangeAspect="1"/>
          </p:cNvPicPr>
          <p:nvPr/>
        </p:nvPicPr>
        <p:blipFill>
          <a:blip r:embed="rId4"/>
          <a:stretch>
            <a:fillRect/>
          </a:stretch>
        </p:blipFill>
        <p:spPr>
          <a:xfrm>
            <a:off x="229687" y="6249014"/>
            <a:ext cx="2024047" cy="243861"/>
          </a:xfrm>
          <a:prstGeom prst="rect">
            <a:avLst/>
          </a:prstGeom>
        </p:spPr>
      </p:pic>
      <p:pic>
        <p:nvPicPr>
          <p:cNvPr id="6" name="Picture 5">
            <a:extLst>
              <a:ext uri="{FF2B5EF4-FFF2-40B4-BE49-F238E27FC236}">
                <a16:creationId xmlns:a16="http://schemas.microsoft.com/office/drawing/2014/main" id="{F4CB506C-F963-56CE-47CB-60D51D8AB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840" y="5524783"/>
            <a:ext cx="4223385" cy="956315"/>
          </a:xfrm>
          <a:prstGeom prst="rect">
            <a:avLst/>
          </a:prstGeom>
        </p:spPr>
      </p:pic>
    </p:spTree>
    <p:extLst>
      <p:ext uri="{BB962C8B-B14F-4D97-AF65-F5344CB8AC3E}">
        <p14:creationId xmlns:p14="http://schemas.microsoft.com/office/powerpoint/2010/main" val="186113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2C50DD-4272-898A-CB60-CD6396D25D67}"/>
              </a:ext>
            </a:extLst>
          </p:cNvPr>
          <p:cNvSpPr>
            <a:spLocks noGrp="1"/>
          </p:cNvSpPr>
          <p:nvPr>
            <p:ph type="title"/>
          </p:nvPr>
        </p:nvSpPr>
        <p:spPr>
          <a:xfrm>
            <a:off x="831988" y="385474"/>
            <a:ext cx="6356606" cy="1843283"/>
          </a:xfrm>
        </p:spPr>
        <p:txBody>
          <a:bodyPr>
            <a:normAutofit/>
          </a:bodyPr>
          <a:lstStyle/>
          <a:p>
            <a:r>
              <a:rPr lang="el-GR" sz="4000" dirty="0">
                <a:latin typeface="Tahoma" panose="020B0604030504040204" pitchFamily="34" charset="0"/>
                <a:ea typeface="Tahoma" panose="020B0604030504040204" pitchFamily="34" charset="0"/>
                <a:cs typeface="Tahoma" panose="020B0604030504040204" pitchFamily="34" charset="0"/>
              </a:rPr>
              <a:t>ΑΠΟΚΛΕΙΣΜΟΣ</a:t>
            </a:r>
            <a:endParaRPr lang="en-GB" sz="4000" dirty="0">
              <a:latin typeface="Tahoma" panose="020B0604030504040204" pitchFamily="34" charset="0"/>
              <a:ea typeface="Tahoma" panose="020B0604030504040204" pitchFamily="34" charset="0"/>
              <a:cs typeface="Tahoma" panose="020B0604030504040204" pitchFamily="34" charset="0"/>
            </a:endParaRPr>
          </a:p>
        </p:txBody>
      </p:sp>
      <p:sp>
        <p:nvSpPr>
          <p:cNvPr id="19" name="Content Placeholder 10">
            <a:extLst>
              <a:ext uri="{FF2B5EF4-FFF2-40B4-BE49-F238E27FC236}">
                <a16:creationId xmlns:a16="http://schemas.microsoft.com/office/drawing/2014/main" id="{F2025079-5AC4-23E1-D619-6AB11262CDB6}"/>
              </a:ext>
            </a:extLst>
          </p:cNvPr>
          <p:cNvSpPr>
            <a:spLocks noGrp="1"/>
          </p:cNvSpPr>
          <p:nvPr>
            <p:ph idx="1"/>
          </p:nvPr>
        </p:nvSpPr>
        <p:spPr>
          <a:xfrm>
            <a:off x="831987" y="2400472"/>
            <a:ext cx="6358432" cy="3728615"/>
          </a:xfrm>
        </p:spPr>
        <p:txBody>
          <a:bodyPr>
            <a:normAutofit/>
          </a:bodyPr>
          <a:lstStyle/>
          <a:p>
            <a:pPr marL="0" indent="0">
              <a:buNone/>
            </a:pPr>
            <a:r>
              <a:rPr lang="el-GR" sz="2000" dirty="0">
                <a:latin typeface="Tahoma" panose="020B0604030504040204" pitchFamily="34" charset="0"/>
                <a:ea typeface="Tahoma" panose="020B0604030504040204" pitchFamily="34" charset="0"/>
                <a:cs typeface="Tahoma" panose="020B0604030504040204" pitchFamily="34" charset="0"/>
              </a:rPr>
              <a:t>Αποκλεισμός είναι η πράξη της σκόπιμης εξαίρεσης κάποιου. Ο αποκλεισμός υφίσταται σε καταστάσεις εκφοβισμού</a:t>
            </a:r>
            <a:r>
              <a:rPr lang="el-CY" sz="2000" dirty="0">
                <a:latin typeface="Tahoma" panose="020B0604030504040204" pitchFamily="34" charset="0"/>
                <a:ea typeface="Tahoma" panose="020B0604030504040204" pitchFamily="34" charset="0"/>
                <a:cs typeface="Tahoma" panose="020B0604030504040204" pitchFamily="34" charset="0"/>
              </a:rPr>
              <a:t> που </a:t>
            </a:r>
            <a:r>
              <a:rPr lang="el-CY" sz="2000" dirty="0" err="1">
                <a:latin typeface="Tahoma" panose="020B0604030504040204" pitchFamily="34" charset="0"/>
                <a:ea typeface="Tahoma" panose="020B0604030504040204" pitchFamily="34" charset="0"/>
                <a:cs typeface="Tahoma" panose="020B0604030504040204" pitchFamily="34" charset="0"/>
              </a:rPr>
              <a:t>γίνοντ</a:t>
            </a:r>
            <a:r>
              <a:rPr lang="el-CY" sz="2000" dirty="0">
                <a:latin typeface="Tahoma" panose="020B0604030504040204" pitchFamily="34" charset="0"/>
                <a:ea typeface="Tahoma" panose="020B0604030504040204" pitchFamily="34" charset="0"/>
                <a:cs typeface="Tahoma" panose="020B0604030504040204" pitchFamily="34" charset="0"/>
              </a:rPr>
              <a:t>αι</a:t>
            </a:r>
            <a:r>
              <a:rPr lang="el-GR" sz="2000" dirty="0">
                <a:latin typeface="Tahoma" panose="020B0604030504040204" pitchFamily="34" charset="0"/>
                <a:ea typeface="Tahoma" panose="020B0604030504040204" pitchFamily="34" charset="0"/>
                <a:cs typeface="Tahoma" panose="020B0604030504040204" pitchFamily="34" charset="0"/>
              </a:rPr>
              <a:t> πρόσωπο-με-πρόσωπο, αλλά χρησιμοποιείται επίσης</a:t>
            </a:r>
            <a:r>
              <a:rPr lang="el-CY" sz="2000" dirty="0">
                <a:latin typeface="Tahoma" panose="020B0604030504040204" pitchFamily="34" charset="0"/>
                <a:ea typeface="Tahoma" panose="020B0604030504040204" pitchFamily="34" charset="0"/>
                <a:cs typeface="Tahoma" panose="020B0604030504040204" pitchFamily="34" charset="0"/>
              </a:rPr>
              <a:t> και</a:t>
            </a:r>
            <a:r>
              <a:rPr lang="el-GR" sz="2000" dirty="0">
                <a:latin typeface="Tahoma" panose="020B0604030504040204" pitchFamily="34" charset="0"/>
                <a:ea typeface="Tahoma" panose="020B0604030504040204" pitchFamily="34" charset="0"/>
                <a:cs typeface="Tahoma" panose="020B0604030504040204" pitchFamily="34" charset="0"/>
              </a:rPr>
              <a:t> στο διαδίκτυο για να </a:t>
            </a:r>
            <a:r>
              <a:rPr lang="el-GR" sz="2000" dirty="0" err="1">
                <a:latin typeface="Tahoma" panose="020B0604030504040204" pitchFamily="34" charset="0"/>
                <a:ea typeface="Tahoma" panose="020B0604030504040204" pitchFamily="34" charset="0"/>
                <a:cs typeface="Tahoma" panose="020B0604030504040204" pitchFamily="34" charset="0"/>
              </a:rPr>
              <a:t>στοχοποιήσει</a:t>
            </a:r>
            <a:r>
              <a:rPr lang="el-GR" sz="2000" dirty="0">
                <a:latin typeface="Tahoma" panose="020B0604030504040204" pitchFamily="34" charset="0"/>
                <a:ea typeface="Tahoma" panose="020B0604030504040204" pitchFamily="34" charset="0"/>
                <a:cs typeface="Tahoma" panose="020B0604030504040204" pitchFamily="34" charset="0"/>
              </a:rPr>
              <a:t> και να εκφοβίσει ένα θύμα. Για παράδειγμα, ένα παιδί μπορεί να αποκλείεται/να μην καλείται σε ομάδες ή πάρτι, ενώ βλέπει άλλους φίλους του να συμπεριλαμβάνονται σε αυτά, ή να </a:t>
            </a:r>
            <a:r>
              <a:rPr lang="el-GR" sz="2000" dirty="0" err="1">
                <a:latin typeface="Tahoma" panose="020B0604030504040204" pitchFamily="34" charset="0"/>
                <a:ea typeface="Tahoma" panose="020B0604030504040204" pitchFamily="34" charset="0"/>
                <a:cs typeface="Tahoma" panose="020B0604030504040204" pitchFamily="34" charset="0"/>
              </a:rPr>
              <a:t>παραλείπ</a:t>
            </a:r>
            <a:r>
              <a:rPr lang="el-CY" sz="2000" dirty="0">
                <a:latin typeface="Tahoma" panose="020B0604030504040204" pitchFamily="34" charset="0"/>
                <a:ea typeface="Tahoma" panose="020B0604030504040204" pitchFamily="34" charset="0"/>
                <a:cs typeface="Tahoma" panose="020B0604030504040204" pitchFamily="34" charset="0"/>
              </a:rPr>
              <a:t>εται</a:t>
            </a:r>
            <a:r>
              <a:rPr lang="el-GR" sz="2000" dirty="0">
                <a:latin typeface="Tahoma" panose="020B0604030504040204" pitchFamily="34" charset="0"/>
                <a:ea typeface="Tahoma" panose="020B0604030504040204" pitchFamily="34" charset="0"/>
                <a:cs typeface="Tahoma" panose="020B0604030504040204" pitchFamily="34" charset="0"/>
              </a:rPr>
              <a:t> από νήματα μηνυμάτων ή συζητήσεις που αφορούν κοινούς φίλους.</a:t>
            </a:r>
          </a:p>
          <a:p>
            <a:pPr marL="0" indent="0">
              <a:buNone/>
            </a:pPr>
            <a:endParaRPr lang="en-US" sz="2000" dirty="0"/>
          </a:p>
        </p:txBody>
      </p:sp>
      <p:pic>
        <p:nvPicPr>
          <p:cNvPr id="7" name="Imagen 15">
            <a:extLst>
              <a:ext uri="{FF2B5EF4-FFF2-40B4-BE49-F238E27FC236}">
                <a16:creationId xmlns:a16="http://schemas.microsoft.com/office/drawing/2014/main" id="{8C6E8BAE-9B62-5CAB-5385-15A8254ED147}"/>
              </a:ext>
            </a:extLst>
          </p:cNvPr>
          <p:cNvPicPr>
            <a:picLocks noChangeAspect="1"/>
          </p:cNvPicPr>
          <p:nvPr/>
        </p:nvPicPr>
        <p:blipFill rotWithShape="1">
          <a:blip r:embed="rId2"/>
          <a:srcRect r="3" b="1890"/>
          <a:stretch/>
        </p:blipFill>
        <p:spPr>
          <a:xfrm>
            <a:off x="7556409" y="557190"/>
            <a:ext cx="3995928" cy="5571896"/>
          </a:xfrm>
          <a:prstGeom prst="rect">
            <a:avLst/>
          </a:prstGeom>
          <a:effectLst/>
        </p:spPr>
      </p:pic>
    </p:spTree>
    <p:extLst>
      <p:ext uri="{BB962C8B-B14F-4D97-AF65-F5344CB8AC3E}">
        <p14:creationId xmlns:p14="http://schemas.microsoft.com/office/powerpoint/2010/main" val="349009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C13D6-AD55-41C2-35C5-91C160C508BA}"/>
              </a:ext>
            </a:extLst>
          </p:cNvPr>
          <p:cNvSpPr>
            <a:spLocks noGrp="1"/>
          </p:cNvSpPr>
          <p:nvPr>
            <p:ph type="title"/>
          </p:nvPr>
        </p:nvSpPr>
        <p:spPr>
          <a:xfrm>
            <a:off x="459119" y="3752850"/>
            <a:ext cx="3461528" cy="2452687"/>
          </a:xfrm>
        </p:spPr>
        <p:txBody>
          <a:bodyPr anchor="ctr">
            <a:normAutofit/>
          </a:bodyPr>
          <a:lstStyle/>
          <a:p>
            <a:r>
              <a:rPr lang="el-GR" sz="3100" dirty="0">
                <a:latin typeface="Tahoma" panose="020B0604030504040204" pitchFamily="34" charset="0"/>
                <a:ea typeface="Tahoma" panose="020B0604030504040204" pitchFamily="34" charset="0"/>
                <a:cs typeface="Tahoma" panose="020B0604030504040204" pitchFamily="34" charset="0"/>
              </a:rPr>
              <a:t>ΔΙΑΔΙΚΤΥΑΚΗ ΠΑΡΑΚΟΛΟΥΘΗΣΗ</a:t>
            </a:r>
            <a:endParaRPr lang="en-GB" sz="31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22">
            <a:extLst>
              <a:ext uri="{FF2B5EF4-FFF2-40B4-BE49-F238E27FC236}">
                <a16:creationId xmlns:a16="http://schemas.microsoft.com/office/drawing/2014/main" id="{68F71FB2-502F-EE89-1CE2-F3C17579FD65}"/>
              </a:ext>
            </a:extLst>
          </p:cNvPr>
          <p:cNvPicPr>
            <a:picLocks noChangeAspect="1"/>
          </p:cNvPicPr>
          <p:nvPr/>
        </p:nvPicPr>
        <p:blipFill rotWithShape="1">
          <a:blip r:embed="rId2"/>
          <a:srcRect t="11784" b="1865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B2DE035C-24C5-CEBE-CB79-246538A13B71}"/>
              </a:ext>
            </a:extLst>
          </p:cNvPr>
          <p:cNvSpPr>
            <a:spLocks noGrp="1"/>
          </p:cNvSpPr>
          <p:nvPr>
            <p:ph idx="1"/>
          </p:nvPr>
        </p:nvSpPr>
        <p:spPr>
          <a:xfrm>
            <a:off x="4304903" y="3710613"/>
            <a:ext cx="7485413" cy="2210480"/>
          </a:xfrm>
        </p:spPr>
        <p:txBody>
          <a:bodyPr anchor="ctr">
            <a:normAutofit fontScale="92500" lnSpcReduction="10000"/>
          </a:bodyPr>
          <a:lstStyle/>
          <a:p>
            <a:pPr marL="0" indent="0">
              <a:buNone/>
            </a:pPr>
            <a:r>
              <a:rPr lang="el-GR" sz="1800" dirty="0">
                <a:latin typeface="Tahoma" panose="020B0604030504040204" pitchFamily="34" charset="0"/>
                <a:ea typeface="Tahoma" panose="020B0604030504040204" pitchFamily="34" charset="0"/>
                <a:cs typeface="Tahoma" panose="020B0604030504040204" pitchFamily="34" charset="0"/>
              </a:rPr>
              <a:t>Η διαδικτυακή παρακολούθηση είναι μια ιδιαίτερα σοβαρή μορφή διαδικτυακού εκφοβισμού που μπορεί να φτάσει μέχρι </a:t>
            </a:r>
            <a:r>
              <a:rPr lang="el-CY" sz="1800" dirty="0">
                <a:latin typeface="Tahoma" panose="020B0604030504040204" pitchFamily="34" charset="0"/>
                <a:ea typeface="Tahoma" panose="020B0604030504040204" pitchFamily="34" charset="0"/>
                <a:cs typeface="Tahoma" panose="020B0604030504040204" pitchFamily="34" charset="0"/>
              </a:rPr>
              <a:t>και </a:t>
            </a:r>
            <a:r>
              <a:rPr lang="el-GR" sz="1800" dirty="0">
                <a:latin typeface="Tahoma" panose="020B0604030504040204" pitchFamily="34" charset="0"/>
                <a:ea typeface="Tahoma" panose="020B0604030504040204" pitchFamily="34" charset="0"/>
                <a:cs typeface="Tahoma" panose="020B0604030504040204" pitchFamily="34" charset="0"/>
              </a:rPr>
              <a:t>την σωματική βλάβη εναντίον κάποιου ατόμου που </a:t>
            </a:r>
            <a:r>
              <a:rPr lang="el-GR" sz="1800" dirty="0" err="1">
                <a:latin typeface="Tahoma" panose="020B0604030504040204" pitchFamily="34" charset="0"/>
                <a:ea typeface="Tahoma" panose="020B0604030504040204" pitchFamily="34" charset="0"/>
                <a:cs typeface="Tahoma" panose="020B0604030504040204" pitchFamily="34" charset="0"/>
              </a:rPr>
              <a:t>στοχοποιείται</a:t>
            </a:r>
            <a:r>
              <a:rPr lang="el-GR" sz="1800" dirty="0">
                <a:latin typeface="Tahoma" panose="020B0604030504040204" pitchFamily="34" charset="0"/>
                <a:ea typeface="Tahoma" panose="020B0604030504040204" pitchFamily="34" charset="0"/>
                <a:cs typeface="Tahoma" panose="020B0604030504040204" pitchFamily="34" charset="0"/>
              </a:rPr>
              <a:t> για λόγους οργής, εκδίκησης ή ελέγχου. Έτσι, η διαδικτυακή παρενόχληση μετατρέπεται σε «διαδικτυακή παρακολούθηση»</a:t>
            </a:r>
            <a:r>
              <a:rPr lang="el-CY" sz="1800" dirty="0">
                <a:latin typeface="Tahoma" panose="020B0604030504040204" pitchFamily="34" charset="0"/>
                <a:ea typeface="Tahoma" panose="020B0604030504040204" pitchFamily="34" charset="0"/>
                <a:cs typeface="Tahoma" panose="020B0604030504040204" pitchFamily="34" charset="0"/>
              </a:rPr>
              <a:t>, με απ</a:t>
            </a:r>
            <a:r>
              <a:rPr lang="el-CY" sz="1800" dirty="0" err="1">
                <a:latin typeface="Tahoma" panose="020B0604030504040204" pitchFamily="34" charset="0"/>
                <a:ea typeface="Tahoma" panose="020B0604030504040204" pitchFamily="34" charset="0"/>
                <a:cs typeface="Tahoma" panose="020B0604030504040204" pitchFamily="34" charset="0"/>
              </a:rPr>
              <a:t>οτέλεσμ</a:t>
            </a:r>
            <a:r>
              <a:rPr lang="el-CY" sz="1800" dirty="0">
                <a:latin typeface="Tahoma" panose="020B0604030504040204" pitchFamily="34" charset="0"/>
                <a:ea typeface="Tahoma" panose="020B0604030504040204" pitchFamily="34" charset="0"/>
                <a:cs typeface="Tahoma" panose="020B0604030504040204" pitchFamily="34" charset="0"/>
              </a:rPr>
              <a:t>α </a:t>
            </a:r>
            <a:r>
              <a:rPr lang="el-GR" sz="1800" dirty="0">
                <a:latin typeface="Tahoma" panose="020B0604030504040204" pitchFamily="34" charset="0"/>
                <a:ea typeface="Tahoma" panose="020B0604030504040204" pitchFamily="34" charset="0"/>
                <a:cs typeface="Tahoma" panose="020B0604030504040204" pitchFamily="34" charset="0"/>
              </a:rPr>
              <a:t>ανεπιθύμητες επικοινωνίες</a:t>
            </a:r>
            <a:r>
              <a:rPr lang="el-CY" sz="1800" dirty="0">
                <a:latin typeface="Tahoma" panose="020B0604030504040204" pitchFamily="34" charset="0"/>
                <a:ea typeface="Tahoma" panose="020B0604030504040204" pitchFamily="34" charset="0"/>
                <a:cs typeface="Tahoma" panose="020B0604030504040204" pitchFamily="34" charset="0"/>
              </a:rPr>
              <a:t> να</a:t>
            </a:r>
            <a:r>
              <a:rPr lang="el-GR" sz="1800" dirty="0">
                <a:latin typeface="Tahoma" panose="020B0604030504040204" pitchFamily="34" charset="0"/>
                <a:ea typeface="Tahoma" panose="020B0604030504040204" pitchFamily="34" charset="0"/>
                <a:cs typeface="Tahoma" panose="020B0604030504040204" pitchFamily="34" charset="0"/>
              </a:rPr>
              <a:t> επαναλαμβάνονται εξακολουθητικά με την πάροδο του χρόνου σε βαθμό που τα θύματα φοβούνται για την προσωπική τους ασφάλεια και προστασία, βιώνουν χρόνιο άγχος σχετικά με την απώλεια της ποιότητας της ζωής</a:t>
            </a:r>
            <a:r>
              <a:rPr lang="el-CY" sz="1800" dirty="0">
                <a:latin typeface="Tahoma" panose="020B0604030504040204" pitchFamily="34" charset="0"/>
                <a:ea typeface="Tahoma" panose="020B0604030504040204" pitchFamily="34" charset="0"/>
                <a:cs typeface="Tahoma" panose="020B0604030504040204" pitchFamily="34" charset="0"/>
              </a:rPr>
              <a:t> τους</a:t>
            </a:r>
            <a:r>
              <a:rPr lang="el-GR" sz="1800" dirty="0">
                <a:latin typeface="Tahoma" panose="020B0604030504040204" pitchFamily="34" charset="0"/>
                <a:ea typeface="Tahoma" panose="020B0604030504040204" pitchFamily="34" charset="0"/>
                <a:cs typeface="Tahoma" panose="020B0604030504040204" pitchFamily="34" charset="0"/>
              </a:rPr>
              <a:t>, χάνοντας </a:t>
            </a:r>
            <a:r>
              <a:rPr lang="el-CY" sz="1800" dirty="0">
                <a:latin typeface="Tahoma" panose="020B0604030504040204" pitchFamily="34" charset="0"/>
                <a:ea typeface="Tahoma" panose="020B0604030504040204" pitchFamily="34" charset="0"/>
                <a:cs typeface="Tahoma" panose="020B0604030504040204" pitchFamily="34" charset="0"/>
              </a:rPr>
              <a:t>έτσι </a:t>
            </a:r>
            <a:r>
              <a:rPr lang="el-GR" sz="1800" dirty="0">
                <a:latin typeface="Tahoma" panose="020B0604030504040204" pitchFamily="34" charset="0"/>
                <a:ea typeface="Tahoma" panose="020B0604030504040204" pitchFamily="34" charset="0"/>
                <a:cs typeface="Tahoma" panose="020B0604030504040204" pitchFamily="34" charset="0"/>
              </a:rPr>
              <a:t>το αίσθημα της βεβαιότητας και της </a:t>
            </a:r>
            <a:r>
              <a:rPr lang="el-GR" sz="1800" dirty="0" err="1">
                <a:latin typeface="Tahoma" panose="020B0604030504040204" pitchFamily="34" charset="0"/>
                <a:ea typeface="Tahoma" panose="020B0604030504040204" pitchFamily="34" charset="0"/>
                <a:cs typeface="Tahoma" panose="020B0604030504040204" pitchFamily="34" charset="0"/>
              </a:rPr>
              <a:t>προβλεψιμότητας</a:t>
            </a:r>
            <a:r>
              <a:rPr lang="el-GR" sz="1800" dirty="0">
                <a:latin typeface="Tahoma" panose="020B0604030504040204" pitchFamily="34" charset="0"/>
                <a:ea typeface="Tahoma" panose="020B0604030504040204" pitchFamily="34" charset="0"/>
                <a:cs typeface="Tahoma" panose="020B0604030504040204" pitchFamily="34" charset="0"/>
              </a:rPr>
              <a:t> σχετικά με το τι να περιμένουν κάθε μέρα.</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495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A5684-9D85-48CE-74B7-791F62435C59}"/>
              </a:ext>
            </a:extLst>
          </p:cNvPr>
          <p:cNvSpPr>
            <a:spLocks noGrp="1"/>
          </p:cNvSpPr>
          <p:nvPr>
            <p:ph type="title"/>
          </p:nvPr>
        </p:nvSpPr>
        <p:spPr>
          <a:xfrm>
            <a:off x="481013" y="327026"/>
            <a:ext cx="3524930" cy="2287588"/>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CYBERBASHING </a:t>
            </a:r>
            <a:r>
              <a:rPr lang="el-GR" sz="3600" dirty="0">
                <a:latin typeface="Tahoma" panose="020B0604030504040204" pitchFamily="34" charset="0"/>
                <a:ea typeface="Tahoma" panose="020B0604030504040204" pitchFamily="34" charset="0"/>
                <a:cs typeface="Tahoma" panose="020B0604030504040204" pitchFamily="34" charset="0"/>
              </a:rPr>
              <a:t>Ή</a:t>
            </a:r>
            <a:r>
              <a:rPr lang="en-GB" sz="3600" dirty="0">
                <a:latin typeface="Tahoma" panose="020B0604030504040204" pitchFamily="34" charset="0"/>
                <a:ea typeface="Tahoma" panose="020B0604030504040204" pitchFamily="34" charset="0"/>
                <a:cs typeface="Tahoma" panose="020B0604030504040204" pitchFamily="34" charset="0"/>
              </a:rPr>
              <a:t> HAPPY SLAPPING</a:t>
            </a:r>
          </a:p>
        </p:txBody>
      </p:sp>
      <p:sp>
        <p:nvSpPr>
          <p:cNvPr id="13" name="Content Placeholder 7">
            <a:extLst>
              <a:ext uri="{FF2B5EF4-FFF2-40B4-BE49-F238E27FC236}">
                <a16:creationId xmlns:a16="http://schemas.microsoft.com/office/drawing/2014/main" id="{16DA177F-AA35-F046-2296-1D03B3DD70B4}"/>
              </a:ext>
            </a:extLst>
          </p:cNvPr>
          <p:cNvSpPr>
            <a:spLocks noGrp="1"/>
          </p:cNvSpPr>
          <p:nvPr>
            <p:ph idx="1"/>
          </p:nvPr>
        </p:nvSpPr>
        <p:spPr>
          <a:xfrm>
            <a:off x="4223982" y="327026"/>
            <a:ext cx="7485413" cy="2287587"/>
          </a:xfrm>
        </p:spPr>
        <p:txBody>
          <a:bodyPr anchor="ctr">
            <a:normAutofit/>
          </a:bodyPr>
          <a:lstStyle/>
          <a:p>
            <a:pPr marL="0" indent="0">
              <a:buNone/>
            </a:pPr>
            <a:r>
              <a:rPr lang="el-GR" sz="1800" dirty="0">
                <a:latin typeface="Tahoma" panose="020B0604030504040204" pitchFamily="34" charset="0"/>
                <a:ea typeface="Tahoma" panose="020B0604030504040204" pitchFamily="34" charset="0"/>
                <a:cs typeface="Tahoma" panose="020B0604030504040204" pitchFamily="34" charset="0"/>
              </a:rPr>
              <a:t>Πρόκειται για μια μορφή εκφοβισμού όπου ένα </a:t>
            </a:r>
            <a:r>
              <a:rPr lang="el-GR" sz="1800" dirty="0" err="1">
                <a:latin typeface="Tahoma" panose="020B0604030504040204" pitchFamily="34" charset="0"/>
                <a:ea typeface="Tahoma" panose="020B0604030504040204" pitchFamily="34" charset="0"/>
                <a:cs typeface="Tahoma" panose="020B0604030504040204" pitchFamily="34" charset="0"/>
              </a:rPr>
              <a:t>άτομ</a:t>
            </a:r>
            <a:r>
              <a:rPr lang="el-CY" sz="1800" dirty="0">
                <a:latin typeface="Tahoma" panose="020B0604030504040204" pitchFamily="34" charset="0"/>
                <a:ea typeface="Tahoma" panose="020B0604030504040204" pitchFamily="34" charset="0"/>
                <a:cs typeface="Tahoma" panose="020B0604030504040204" pitchFamily="34" charset="0"/>
              </a:rPr>
              <a:t>ο</a:t>
            </a:r>
            <a:r>
              <a:rPr lang="el-GR" sz="1800" dirty="0">
                <a:latin typeface="Tahoma" panose="020B0604030504040204" pitchFamily="34" charset="0"/>
                <a:ea typeface="Tahoma" panose="020B0604030504040204" pitchFamily="34" charset="0"/>
                <a:cs typeface="Tahoma" panose="020B0604030504040204" pitchFamily="34" charset="0"/>
              </a:rPr>
              <a:t> δέχεται σωματική επίθεση η οποία βιντεοσκοπείται σε κινητό τηλέφωνο. Οι επιτιθέμενοι μοιράζονται τα βίντεο με τους φίλους τους.</a:t>
            </a: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25">
            <a:extLst>
              <a:ext uri="{FF2B5EF4-FFF2-40B4-BE49-F238E27FC236}">
                <a16:creationId xmlns:a16="http://schemas.microsoft.com/office/drawing/2014/main" id="{4B472BA9-98AF-348E-B870-0C7C8F3DD85B}"/>
              </a:ext>
            </a:extLst>
          </p:cNvPr>
          <p:cNvPicPr>
            <a:picLocks noChangeAspect="1"/>
          </p:cNvPicPr>
          <p:nvPr/>
        </p:nvPicPr>
        <p:blipFill rotWithShape="1">
          <a:blip r:embed="rId2"/>
          <a:srcRect t="23798" b="26501"/>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24936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176D97-19EF-F147-B911-ABE40A1DF9B4}"/>
              </a:ext>
            </a:extLst>
          </p:cNvPr>
          <p:cNvSpPr>
            <a:spLocks noGrp="1"/>
          </p:cNvSpPr>
          <p:nvPr>
            <p:ph type="title"/>
          </p:nvPr>
        </p:nvSpPr>
        <p:spPr>
          <a:xfrm>
            <a:off x="4732117" y="947376"/>
            <a:ext cx="6894576" cy="1023257"/>
          </a:xfrm>
        </p:spPr>
        <p:txBody>
          <a:bodyPr anchor="b">
            <a:normAutofit fontScale="90000"/>
          </a:bodyPr>
          <a:lstStyle/>
          <a:p>
            <a:br>
              <a:rPr lang="en-US" sz="3800" b="1" dirty="0">
                <a:latin typeface="Tahoma" panose="020B0604030504040204" pitchFamily="34" charset="0"/>
                <a:ea typeface="Tahoma" panose="020B0604030504040204" pitchFamily="34" charset="0"/>
                <a:cs typeface="Tahoma" panose="020B0604030504040204" pitchFamily="34" charset="0"/>
              </a:rPr>
            </a:br>
            <a:br>
              <a:rPr lang="en-US" sz="3800" b="1" dirty="0">
                <a:latin typeface="Tahoma" panose="020B0604030504040204" pitchFamily="34" charset="0"/>
                <a:ea typeface="Tahoma" panose="020B0604030504040204" pitchFamily="34" charset="0"/>
                <a:cs typeface="Tahoma" panose="020B0604030504040204" pitchFamily="34" charset="0"/>
              </a:rPr>
            </a:br>
            <a:br>
              <a:rPr lang="en-US" sz="3800" b="1" dirty="0">
                <a:latin typeface="Tahoma" panose="020B0604030504040204" pitchFamily="34" charset="0"/>
                <a:ea typeface="Tahoma" panose="020B0604030504040204" pitchFamily="34" charset="0"/>
                <a:cs typeface="Tahoma" panose="020B0604030504040204" pitchFamily="34" charset="0"/>
              </a:rPr>
            </a:br>
            <a:br>
              <a:rPr lang="en-US" sz="3800" b="1" dirty="0">
                <a:latin typeface="Tahoma" panose="020B0604030504040204" pitchFamily="34" charset="0"/>
                <a:ea typeface="Tahoma" panose="020B0604030504040204" pitchFamily="34" charset="0"/>
                <a:cs typeface="Tahoma" panose="020B0604030504040204" pitchFamily="34" charset="0"/>
              </a:rPr>
            </a:br>
            <a:br>
              <a:rPr lang="en-US" sz="3800" b="1" dirty="0">
                <a:latin typeface="Tahoma" panose="020B0604030504040204" pitchFamily="34" charset="0"/>
                <a:ea typeface="Tahoma" panose="020B0604030504040204" pitchFamily="34" charset="0"/>
                <a:cs typeface="Tahoma" panose="020B0604030504040204" pitchFamily="34" charset="0"/>
              </a:rPr>
            </a:br>
            <a:r>
              <a:rPr lang="el-GR" sz="3800" b="1" dirty="0">
                <a:latin typeface="Tahoma" panose="020B0604030504040204" pitchFamily="34" charset="0"/>
                <a:ea typeface="Tahoma" panose="020B0604030504040204" pitchFamily="34" charset="0"/>
                <a:cs typeface="Tahoma" panose="020B0604030504040204" pitchFamily="34" charset="0"/>
              </a:rPr>
              <a:t>Ποιοι είναι οι παράγοντες που οδηγούν στον </a:t>
            </a:r>
            <a:r>
              <a:rPr lang="el-GR" sz="3800" b="1" dirty="0" err="1">
                <a:latin typeface="Tahoma" panose="020B0604030504040204" pitchFamily="34" charset="0"/>
                <a:ea typeface="Tahoma" panose="020B0604030504040204" pitchFamily="34" charset="0"/>
                <a:cs typeface="Tahoma" panose="020B0604030504040204" pitchFamily="34" charset="0"/>
              </a:rPr>
              <a:t>κυβερνοεκφοβισμό</a:t>
            </a:r>
            <a:r>
              <a:rPr lang="en-US" sz="3800" b="1" dirty="0">
                <a:latin typeface="Tahoma" panose="020B0604030504040204" pitchFamily="34" charset="0"/>
                <a:ea typeface="Tahoma" panose="020B0604030504040204" pitchFamily="34" charset="0"/>
                <a:cs typeface="Tahoma" panose="020B0604030504040204" pitchFamily="34" charset="0"/>
              </a:rPr>
              <a:t>;</a:t>
            </a:r>
            <a:br>
              <a:rPr lang="fr-FR" sz="3800" b="1" dirty="0">
                <a:effectLst/>
                <a:latin typeface="Tahoma" panose="020B0604030504040204" pitchFamily="34" charset="0"/>
                <a:ea typeface="Tahoma" panose="020B0604030504040204" pitchFamily="34" charset="0"/>
                <a:cs typeface="Tahoma" panose="020B0604030504040204" pitchFamily="34" charset="0"/>
              </a:rPr>
            </a:br>
            <a:endParaRPr lang="en-GB" sz="3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26">
            <a:extLst>
              <a:ext uri="{FF2B5EF4-FFF2-40B4-BE49-F238E27FC236}">
                <a16:creationId xmlns:a16="http://schemas.microsoft.com/office/drawing/2014/main" id="{EF1C1D35-17F1-2B97-4AA7-D925A35B84F0}"/>
              </a:ext>
            </a:extLst>
          </p:cNvPr>
          <p:cNvPicPr>
            <a:picLocks noChangeAspect="1"/>
          </p:cNvPicPr>
          <p:nvPr/>
        </p:nvPicPr>
        <p:blipFill rotWithShape="1">
          <a:blip r:embed="rId3"/>
          <a:srcRect l="32907" r="37695"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5C9001B-E6E7-E23F-866A-CA46D5DFD604}"/>
              </a:ext>
            </a:extLst>
          </p:cNvPr>
          <p:cNvSpPr>
            <a:spLocks noGrp="1"/>
          </p:cNvSpPr>
          <p:nvPr>
            <p:ph idx="1"/>
          </p:nvPr>
        </p:nvSpPr>
        <p:spPr>
          <a:xfrm>
            <a:off x="4732117" y="1598091"/>
            <a:ext cx="6993418" cy="5050972"/>
          </a:xfrm>
        </p:spPr>
        <p:txBody>
          <a:bodyPr>
            <a:normAutofit lnSpcReduction="10000"/>
          </a:bodyPr>
          <a:lstStyle/>
          <a:p>
            <a:pPr marL="0" indent="0">
              <a:spcAft>
                <a:spcPts val="800"/>
              </a:spcAft>
              <a:buNone/>
            </a:pPr>
            <a:r>
              <a:rPr lang="el-GR" sz="1800" dirty="0">
                <a:effectLst/>
                <a:latin typeface="Tahoma" panose="020B0604030504040204" pitchFamily="34" charset="0"/>
                <a:ea typeface="Tahoma" panose="020B0604030504040204" pitchFamily="34" charset="0"/>
                <a:cs typeface="Tahoma" panose="020B0604030504040204" pitchFamily="34" charset="0"/>
              </a:rPr>
              <a:t>Η γνώση των ρόλων του διαδικτυακού εκφοβισμού και των προβλεπτικών παραγόντων τους είναι σημαντική για τον σχεδιασμό και την ανάπτυξη παρεμβάσεων.</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GB" sz="1800" dirty="0">
                <a:effectLst/>
                <a:latin typeface="Tahoma" panose="020B0604030504040204" pitchFamily="34" charset="0"/>
                <a:ea typeface="Tahoma" panose="020B0604030504040204" pitchFamily="34" charset="0"/>
                <a:cs typeface="Tahoma" panose="020B0604030504040204" pitchFamily="34" charset="0"/>
              </a:rPr>
              <a:t>E</a:t>
            </a:r>
            <a:r>
              <a:rPr lang="el-GR" sz="1800" dirty="0">
                <a:effectLst/>
                <a:latin typeface="Tahoma" panose="020B0604030504040204" pitchFamily="34" charset="0"/>
                <a:ea typeface="Tahoma" panose="020B0604030504040204" pitchFamily="34" charset="0"/>
                <a:cs typeface="Tahoma" panose="020B0604030504040204" pitchFamily="34" charset="0"/>
              </a:rPr>
              <a:t>ΚΦΟΒΙΣΤΗΣ</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l-GR" sz="1800" dirty="0">
                <a:effectLst/>
                <a:latin typeface="Tahoma" panose="020B0604030504040204" pitchFamily="34" charset="0"/>
                <a:ea typeface="Tahoma" panose="020B0604030504040204" pitchFamily="34" charset="0"/>
                <a:cs typeface="Tahoma" panose="020B0604030504040204" pitchFamily="34" charset="0"/>
              </a:rPr>
              <a:t>Ο επιτιθέμενος </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l-GR" sz="1800" dirty="0">
                <a:effectLst/>
                <a:latin typeface="Tahoma" panose="020B0604030504040204" pitchFamily="34" charset="0"/>
                <a:ea typeface="Tahoma" panose="020B0604030504040204" pitchFamily="34" charset="0"/>
                <a:cs typeface="Tahoma" panose="020B0604030504040204" pitchFamily="34" charset="0"/>
              </a:rPr>
              <a:t>ΠΑΡΑΤΗΡΗΤΕΣ</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l-GR" sz="1800" dirty="0">
                <a:effectLst/>
                <a:latin typeface="Tahoma" panose="020B0604030504040204" pitchFamily="34" charset="0"/>
                <a:ea typeface="Tahoma" panose="020B0604030504040204" pitchFamily="34" charset="0"/>
                <a:cs typeface="Tahoma" panose="020B0604030504040204" pitchFamily="34" charset="0"/>
              </a:rPr>
              <a:t>Κατέχουν βασικό ρόλο στην εξέλιξη της κατάστασης του διαδικτυακού εκφοβισμού και των συνεπειών της για το θύμα. Μπορούν να διακριθούν οι ακόλουθοι τύποι παρευρισκόμενων σε μια περίπτωση εκφοβισμού</a:t>
            </a:r>
            <a:r>
              <a:rPr lang="en-GB" sz="1800" dirty="0">
                <a:effectLst/>
                <a:latin typeface="Tahoma" panose="020B0604030504040204" pitchFamily="34" charset="0"/>
                <a:ea typeface="Tahoma" panose="020B0604030504040204" pitchFamily="34" charset="0"/>
                <a:cs typeface="Tahoma" panose="020B0604030504040204" pitchFamily="34" charset="0"/>
              </a:rPr>
              <a:t>:</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Tahoma" panose="020B0604030504040204" pitchFamily="34" charset="0"/>
              <a:buChar char="-"/>
            </a:pPr>
            <a:r>
              <a:rPr lang="el-GR" sz="1800" dirty="0">
                <a:latin typeface="Tahoma" panose="020B0604030504040204" pitchFamily="34" charset="0"/>
                <a:ea typeface="Tahoma" panose="020B0604030504040204" pitchFamily="34" charset="0"/>
                <a:cs typeface="Tahoma" panose="020B0604030504040204" pitchFamily="34" charset="0"/>
              </a:rPr>
              <a:t>ΒΟΗΘΟΙ</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l-GR" sz="1800" dirty="0">
                <a:latin typeface="Tahoma" panose="020B0604030504040204" pitchFamily="34" charset="0"/>
                <a:ea typeface="Tahoma" panose="020B0604030504040204" pitchFamily="34" charset="0"/>
                <a:cs typeface="Tahoma" panose="020B0604030504040204" pitchFamily="34" charset="0"/>
              </a:rPr>
              <a:t>Υποστηρίζουν ενεργά τον </a:t>
            </a:r>
            <a:r>
              <a:rPr lang="el-GR" sz="1800" dirty="0" err="1">
                <a:latin typeface="Tahoma" panose="020B0604030504040204" pitchFamily="34" charset="0"/>
                <a:ea typeface="Tahoma" panose="020B0604030504040204" pitchFamily="34" charset="0"/>
                <a:cs typeface="Tahoma" panose="020B0604030504040204" pitchFamily="34" charset="0"/>
              </a:rPr>
              <a:t>εκφοβιστή</a:t>
            </a:r>
            <a:r>
              <a:rPr lang="el-GR" sz="1800" dirty="0">
                <a:latin typeface="Tahoma" panose="020B0604030504040204" pitchFamily="34" charset="0"/>
                <a:ea typeface="Tahoma" panose="020B0604030504040204" pitchFamily="34" charset="0"/>
                <a:cs typeface="Tahoma" panose="020B0604030504040204" pitchFamily="34" charset="0"/>
              </a:rPr>
              <a:t>  </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Tahoma" panose="020B0604030504040204" pitchFamily="34" charset="0"/>
              <a:buChar char="-"/>
            </a:pPr>
            <a:r>
              <a:rPr lang="el-GR" sz="1800" dirty="0">
                <a:latin typeface="Tahoma" panose="020B0604030504040204" pitchFamily="34" charset="0"/>
                <a:ea typeface="Tahoma" panose="020B0604030504040204" pitchFamily="34" charset="0"/>
                <a:cs typeface="Tahoma" panose="020B0604030504040204" pitchFamily="34" charset="0"/>
              </a:rPr>
              <a:t>ΥΠΟΣΤΗΡΙΚΤΕΣ</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l-GR" sz="1800" dirty="0">
                <a:effectLst/>
                <a:latin typeface="Tahoma" panose="020B0604030504040204" pitchFamily="34" charset="0"/>
                <a:ea typeface="Tahoma" panose="020B0604030504040204" pitchFamily="34" charset="0"/>
                <a:cs typeface="Tahoma" panose="020B0604030504040204" pitchFamily="34" charset="0"/>
              </a:rPr>
              <a:t>Ενισχύουν τον </a:t>
            </a:r>
            <a:r>
              <a:rPr lang="el-GR" sz="1800" dirty="0" err="1">
                <a:effectLst/>
                <a:latin typeface="Tahoma" panose="020B0604030504040204" pitchFamily="34" charset="0"/>
                <a:ea typeface="Tahoma" panose="020B0604030504040204" pitchFamily="34" charset="0"/>
                <a:cs typeface="Tahoma" panose="020B0604030504040204" pitchFamily="34" charset="0"/>
              </a:rPr>
              <a:t>εκφοβιστή</a:t>
            </a:r>
            <a:r>
              <a:rPr lang="el-GR" sz="1800" dirty="0">
                <a:effectLst/>
                <a:latin typeface="Tahoma" panose="020B0604030504040204" pitchFamily="34" charset="0"/>
                <a:ea typeface="Tahoma" panose="020B0604030504040204" pitchFamily="34" charset="0"/>
                <a:cs typeface="Tahoma" panose="020B0604030504040204" pitchFamily="34" charset="0"/>
              </a:rPr>
              <a:t> μέσω γέλιου ή επικρότησης, μέσω «</a:t>
            </a:r>
            <a:r>
              <a:rPr lang="en-US" sz="1800" dirty="0">
                <a:latin typeface="Tahoma" panose="020B0604030504040204" pitchFamily="34" charset="0"/>
                <a:ea typeface="Tahoma" panose="020B0604030504040204" pitchFamily="34" charset="0"/>
                <a:cs typeface="Tahoma" panose="020B0604030504040204" pitchFamily="34" charset="0"/>
              </a:rPr>
              <a:t>likes</a:t>
            </a:r>
            <a:r>
              <a:rPr lang="el-GR" sz="1800" dirty="0">
                <a:latin typeface="Tahoma" panose="020B0604030504040204" pitchFamily="34" charset="0"/>
                <a:ea typeface="Tahoma" panose="020B0604030504040204" pitchFamily="34" charset="0"/>
                <a:cs typeface="Tahoma" panose="020B0604030504040204" pitchFamily="34" charset="0"/>
              </a:rPr>
              <a:t>» και </a:t>
            </a:r>
            <a:r>
              <a:rPr lang="el-CY" sz="1800" dirty="0" err="1">
                <a:latin typeface="Tahoma" panose="020B0604030504040204" pitchFamily="34" charset="0"/>
                <a:ea typeface="Tahoma" panose="020B0604030504040204" pitchFamily="34" charset="0"/>
                <a:cs typeface="Tahoma" panose="020B0604030504040204" pitchFamily="34" charset="0"/>
              </a:rPr>
              <a:t>κοινο</a:t>
            </a:r>
            <a:r>
              <a:rPr lang="el-CY" sz="1800" dirty="0">
                <a:latin typeface="Tahoma" panose="020B0604030504040204" pitchFamily="34" charset="0"/>
                <a:ea typeface="Tahoma" panose="020B0604030504040204" pitchFamily="34" charset="0"/>
                <a:cs typeface="Tahoma" panose="020B0604030504040204" pitchFamily="34" charset="0"/>
              </a:rPr>
              <a:t>ποίησης περιεχομένου. </a:t>
            </a:r>
            <a:endParaRPr lang="el-GR" sz="1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Tahoma" panose="020B0604030504040204" pitchFamily="34" charset="0"/>
              <a:buChar char="-"/>
            </a:pPr>
            <a:r>
              <a:rPr lang="el-CY" sz="1800" dirty="0">
                <a:effectLst/>
                <a:latin typeface="Tahoma" panose="020B0604030504040204" pitchFamily="34" charset="0"/>
                <a:ea typeface="Tahoma" panose="020B0604030504040204" pitchFamily="34" charset="0"/>
                <a:cs typeface="Tahoma" panose="020B0604030504040204" pitchFamily="34" charset="0"/>
              </a:rPr>
              <a:t>ΠΑΡΑΤΗΡΗΤΕΣ</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l-GR" sz="1800" dirty="0">
                <a:effectLst/>
                <a:latin typeface="Tahoma" panose="020B0604030504040204" pitchFamily="34" charset="0"/>
                <a:ea typeface="Tahoma" panose="020B0604030504040204" pitchFamily="34" charset="0"/>
                <a:cs typeface="Tahoma" panose="020B0604030504040204" pitchFamily="34" charset="0"/>
              </a:rPr>
              <a:t>Ή</a:t>
            </a:r>
            <a:r>
              <a:rPr lang="el-CY" sz="1800" dirty="0">
                <a:effectLst/>
                <a:latin typeface="Tahoma" panose="020B0604030504040204" pitchFamily="34" charset="0"/>
                <a:ea typeface="Tahoma" panose="020B0604030504040204" pitchFamily="34" charset="0"/>
                <a:cs typeface="Tahoma" panose="020B0604030504040204" pitchFamily="34" charset="0"/>
              </a:rPr>
              <a:t> ΠΕΡΑΣΤΙΚΟΙ</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l-CY" sz="1800" dirty="0">
                <a:effectLst/>
                <a:latin typeface="Tahoma" panose="020B0604030504040204" pitchFamily="34" charset="0"/>
                <a:ea typeface="Tahoma" panose="020B0604030504040204" pitchFamily="34" charset="0"/>
                <a:cs typeface="Tahoma" panose="020B0604030504040204" pitchFamily="34" charset="0"/>
              </a:rPr>
              <a:t>Π</a:t>
            </a:r>
            <a:r>
              <a:rPr lang="el-CY" sz="1800" dirty="0">
                <a:latin typeface="Tahoma" panose="020B0604030504040204" pitchFamily="34" charset="0"/>
                <a:ea typeface="Tahoma" panose="020B0604030504040204" pitchFamily="34" charset="0"/>
                <a:cs typeface="Tahoma" panose="020B0604030504040204" pitchFamily="34" charset="0"/>
              </a:rPr>
              <a:t>αρα</a:t>
            </a:r>
            <a:r>
              <a:rPr lang="el-CY" sz="1800" dirty="0" err="1">
                <a:latin typeface="Tahoma" panose="020B0604030504040204" pitchFamily="34" charset="0"/>
                <a:ea typeface="Tahoma" panose="020B0604030504040204" pitchFamily="34" charset="0"/>
                <a:cs typeface="Tahoma" panose="020B0604030504040204" pitchFamily="34" charset="0"/>
              </a:rPr>
              <a:t>κολουθούν</a:t>
            </a:r>
            <a:r>
              <a:rPr lang="el-CY" sz="1800" dirty="0">
                <a:latin typeface="Tahoma" panose="020B0604030504040204" pitchFamily="34" charset="0"/>
                <a:ea typeface="Tahoma" panose="020B0604030504040204" pitchFamily="34" charset="0"/>
                <a:cs typeface="Tahoma" panose="020B0604030504040204" pitchFamily="34" charset="0"/>
              </a:rPr>
              <a:t> την κα</a:t>
            </a:r>
            <a:r>
              <a:rPr lang="el-CY" sz="1800" dirty="0" err="1">
                <a:latin typeface="Tahoma" panose="020B0604030504040204" pitchFamily="34" charset="0"/>
                <a:ea typeface="Tahoma" panose="020B0604030504040204" pitchFamily="34" charset="0"/>
                <a:cs typeface="Tahoma" panose="020B0604030504040204" pitchFamily="34" charset="0"/>
              </a:rPr>
              <a:t>τάστ</a:t>
            </a:r>
            <a:r>
              <a:rPr lang="el-CY" sz="1800" dirty="0">
                <a:latin typeface="Tahoma" panose="020B0604030504040204" pitchFamily="34" charset="0"/>
                <a:ea typeface="Tahoma" panose="020B0604030504040204" pitchFamily="34" charset="0"/>
                <a:cs typeface="Tahoma" panose="020B0604030504040204" pitchFamily="34" charset="0"/>
              </a:rPr>
              <a:t>αση χωρίς όμως να παρεμβαίνουν. </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Tahoma" panose="020B0604030504040204" pitchFamily="34" charset="0"/>
              <a:buChar char="-"/>
            </a:pPr>
            <a:r>
              <a:rPr lang="el-GR" sz="1800" dirty="0">
                <a:effectLst/>
                <a:latin typeface="Tahoma" panose="020B0604030504040204" pitchFamily="34" charset="0"/>
                <a:ea typeface="Tahoma" panose="020B0604030504040204" pitchFamily="34" charset="0"/>
                <a:cs typeface="Tahoma" panose="020B0604030504040204" pitchFamily="34" charset="0"/>
              </a:rPr>
              <a:t>ΥΠ</a:t>
            </a:r>
            <a:r>
              <a:rPr lang="el-GR" sz="1800" dirty="0">
                <a:latin typeface="Tahoma" panose="020B0604030504040204" pitchFamily="34" charset="0"/>
                <a:ea typeface="Tahoma" panose="020B0604030504040204" pitchFamily="34" charset="0"/>
                <a:cs typeface="Tahoma" panose="020B0604030504040204" pitchFamily="34" charset="0"/>
              </a:rPr>
              <a:t>ΕΡΑΣΠΙΣΤΕΣ</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l-GR" sz="1800" dirty="0">
                <a:latin typeface="Tahoma" panose="020B0604030504040204" pitchFamily="34" charset="0"/>
                <a:ea typeface="Tahoma" panose="020B0604030504040204" pitchFamily="34" charset="0"/>
                <a:cs typeface="Tahoma" panose="020B0604030504040204" pitchFamily="34" charset="0"/>
              </a:rPr>
              <a:t>Υπερασπίζονται και υποστηρίζουν το θύμα.</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l-GR" sz="1800" dirty="0">
                <a:latin typeface="Tahoma" panose="020B0604030504040204" pitchFamily="34" charset="0"/>
                <a:ea typeface="Tahoma" panose="020B0604030504040204" pitchFamily="34" charset="0"/>
                <a:cs typeface="Tahoma" panose="020B0604030504040204" pitchFamily="34" charset="0"/>
              </a:rPr>
              <a:t>ΘΥΜΑ</a:t>
            </a:r>
            <a:r>
              <a:rPr lang="en-GB" sz="1800" dirty="0">
                <a:effectLst/>
                <a:latin typeface="Tahoma" panose="020B0604030504040204" pitchFamily="34" charset="0"/>
                <a:ea typeface="Tahoma" panose="020B0604030504040204" pitchFamily="34" charset="0"/>
                <a:cs typeface="Tahoma" panose="020B0604030504040204" pitchFamily="34" charset="0"/>
              </a:rPr>
              <a:t>: </a:t>
            </a:r>
            <a:r>
              <a:rPr lang="el-GR" sz="1800" dirty="0">
                <a:effectLst/>
                <a:latin typeface="Tahoma" panose="020B0604030504040204" pitchFamily="34" charset="0"/>
                <a:ea typeface="Tahoma" panose="020B0604030504040204" pitchFamily="34" charset="0"/>
                <a:cs typeface="Tahoma" panose="020B0604030504040204" pitchFamily="34" charset="0"/>
              </a:rPr>
              <a:t>Το άτομο που εκφοβίζεται </a:t>
            </a:r>
            <a:r>
              <a:rPr lang="en-GB" sz="1800" dirty="0">
                <a:effectLst/>
                <a:latin typeface="Tahoma" panose="020B0604030504040204" pitchFamily="34" charset="0"/>
                <a:ea typeface="Tahoma" panose="020B0604030504040204" pitchFamily="34" charset="0"/>
                <a:cs typeface="Tahoma" panose="020B0604030504040204" pitchFamily="34" charset="0"/>
              </a:rPr>
              <a:t> </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0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76E6B0-DB9C-B75A-7F4F-A376B1C46477}"/>
              </a:ext>
            </a:extLst>
          </p:cNvPr>
          <p:cNvSpPr>
            <a:spLocks noGrp="1"/>
          </p:cNvSpPr>
          <p:nvPr>
            <p:ph type="title"/>
          </p:nvPr>
        </p:nvSpPr>
        <p:spPr>
          <a:xfrm>
            <a:off x="572493" y="238539"/>
            <a:ext cx="11018520" cy="1434415"/>
          </a:xfrm>
        </p:spPr>
        <p:txBody>
          <a:bodyPr anchor="b">
            <a:normAutofit/>
          </a:bodyPr>
          <a:lstStyle/>
          <a:p>
            <a:r>
              <a:rPr lang="el-GR" sz="5400" dirty="0">
                <a:latin typeface="Tahoma" panose="020B0604030504040204" pitchFamily="34" charset="0"/>
                <a:ea typeface="Calibri" panose="020F0502020204030204" pitchFamily="34" charset="0"/>
              </a:rPr>
              <a:t>Το Έργο </a:t>
            </a:r>
            <a:r>
              <a:rPr lang="en-GB" sz="5400" dirty="0">
                <a:effectLst/>
                <a:latin typeface="Tahoma" panose="020B0604030504040204" pitchFamily="34" charset="0"/>
                <a:ea typeface="Calibri" panose="020F0502020204030204" pitchFamily="34" charset="0"/>
              </a:rPr>
              <a:t>ONLIVE</a:t>
            </a:r>
            <a:endParaRPr lang="en-GB" sz="5400" dirty="0"/>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0E7BAC3-ADD4-083B-9E07-A84C83B8FF7F}"/>
              </a:ext>
            </a:extLst>
          </p:cNvPr>
          <p:cNvSpPr>
            <a:spLocks noGrp="1"/>
          </p:cNvSpPr>
          <p:nvPr>
            <p:ph idx="1"/>
          </p:nvPr>
        </p:nvSpPr>
        <p:spPr>
          <a:xfrm>
            <a:off x="572493" y="2071316"/>
            <a:ext cx="6713552" cy="4119172"/>
          </a:xfrm>
        </p:spPr>
        <p:txBody>
          <a:bodyPr anchor="t">
            <a:normAutofit fontScale="92500" lnSpcReduction="10000"/>
          </a:bodyPr>
          <a:lstStyle/>
          <a:p>
            <a:pPr marL="0" indent="0">
              <a:buNone/>
            </a:pPr>
            <a:r>
              <a:rPr lang="el-GR" sz="2200" dirty="0"/>
              <a:t>Το ONLIVE αποτελούσε ένα έργο στρατηγικής συμμαχίας στο πλαίσιο του προγράμματος </a:t>
            </a:r>
            <a:r>
              <a:rPr lang="el-GR" sz="2200" dirty="0" err="1"/>
              <a:t>Erasmus</a:t>
            </a:r>
            <a:r>
              <a:rPr lang="el-GR" sz="2200" dirty="0"/>
              <a:t>+ (2016-2018), το οποίο είχε ως στόχο να δώσει απαντήσεις στα προβλήματα του διαδικτυακού εκφοβισμού μεταξύ μαθητών. Μεταξύ των στόχων του έργου ήταν η ανταλλαγή καλών πρακτικών μεταξύ επαγγελματιών από τις ευρωπαϊκές χώρες-εταίρους, η από κοινού δημιουργία εργαλείων κατά του διαδικτυακού εκφοβισμού και η υλοποίηση εργαστηρίων ευαισθητοποίησης</a:t>
            </a:r>
            <a:r>
              <a:rPr lang="el-CY" sz="2200" dirty="0"/>
              <a:t> </a:t>
            </a:r>
            <a:r>
              <a:rPr lang="el-CY" sz="2200" dirty="0" err="1"/>
              <a:t>γι</a:t>
            </a:r>
            <a:r>
              <a:rPr lang="el-CY" sz="2200" dirty="0"/>
              <a:t>α το θέμα</a:t>
            </a:r>
            <a:r>
              <a:rPr lang="el-GR" sz="2200" dirty="0"/>
              <a:t> μέσω μεθόδων μη τυπικής εκπαίδευσης σε σχολεία της Ισπανίας, της Γαλλίας και της Ιταλίας.</a:t>
            </a:r>
          </a:p>
          <a:p>
            <a:pPr marL="0" indent="0">
              <a:buNone/>
            </a:pPr>
            <a:r>
              <a:rPr lang="el-GR" sz="2200" dirty="0"/>
              <a:t>Το ONLIVE T-</a:t>
            </a:r>
            <a:r>
              <a:rPr lang="el-GR" sz="2200" dirty="0" err="1"/>
              <a:t>Comic</a:t>
            </a:r>
            <a:r>
              <a:rPr lang="el-GR" sz="2200" dirty="0"/>
              <a:t>-</a:t>
            </a:r>
            <a:r>
              <a:rPr lang="el-GR" sz="2200" dirty="0" err="1"/>
              <a:t>Kit</a:t>
            </a:r>
            <a:r>
              <a:rPr lang="el-GR" sz="2200" dirty="0"/>
              <a:t> ΕΙΝΑΙ ένα χρήσιμο εργαλείο για τους εκπαιδευτικούς και τους εργαζόμενους στον τομέα της νεολαίας που επιθυμούν να πραγματοποιήσουν εργαστήρια για την αντιμετώπιση </a:t>
            </a:r>
            <a:r>
              <a:rPr lang="el-CY" sz="2200" dirty="0"/>
              <a:t>του εν λόγω </a:t>
            </a:r>
            <a:r>
              <a:rPr lang="el-CY" sz="2200" dirty="0" err="1"/>
              <a:t>ζητήμ</a:t>
            </a:r>
            <a:r>
              <a:rPr lang="el-CY" sz="2200" dirty="0"/>
              <a:t>ατος </a:t>
            </a:r>
            <a:r>
              <a:rPr lang="el-GR" sz="2200" dirty="0"/>
              <a:t>ανάμεσα στους νέους.</a:t>
            </a:r>
            <a:endParaRPr lang="en-GB" sz="2200" dirty="0"/>
          </a:p>
        </p:txBody>
      </p:sp>
      <p:pic>
        <p:nvPicPr>
          <p:cNvPr id="7" name="Image 6" descr="Une image contenant texte, intérieur, personne&#10;&#10;Description générée automatiquement">
            <a:extLst>
              <a:ext uri="{FF2B5EF4-FFF2-40B4-BE49-F238E27FC236}">
                <a16:creationId xmlns:a16="http://schemas.microsoft.com/office/drawing/2014/main" id="{A02694FF-FC84-DE93-9987-1DDDA8557E2C}"/>
              </a:ext>
            </a:extLst>
          </p:cNvPr>
          <p:cNvPicPr>
            <a:picLocks noChangeAspect="1"/>
          </p:cNvPicPr>
          <p:nvPr/>
        </p:nvPicPr>
        <p:blipFill rotWithShape="1">
          <a:blip r:embed="rId2">
            <a:extLst>
              <a:ext uri="{28A0092B-C50C-407E-A947-70E740481C1C}">
                <a14:useLocalDpi xmlns:a14="http://schemas.microsoft.com/office/drawing/2010/main" val="0"/>
              </a:ext>
            </a:extLst>
          </a:blip>
          <a:srcRect t="15537" r="1" b="6506"/>
          <a:stretch/>
        </p:blipFill>
        <p:spPr>
          <a:xfrm>
            <a:off x="7675658" y="2093976"/>
            <a:ext cx="3941064" cy="4096512"/>
          </a:xfrm>
          <a:prstGeom prst="rect">
            <a:avLst/>
          </a:prstGeom>
        </p:spPr>
      </p:pic>
    </p:spTree>
    <p:extLst>
      <p:ext uri="{BB962C8B-B14F-4D97-AF65-F5344CB8AC3E}">
        <p14:creationId xmlns:p14="http://schemas.microsoft.com/office/powerpoint/2010/main" val="7042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EC40F7-E9A4-5DBD-D8FD-74BC3DD4AE99}"/>
              </a:ext>
            </a:extLst>
          </p:cNvPr>
          <p:cNvSpPr>
            <a:spLocks noGrp="1"/>
          </p:cNvSpPr>
          <p:nvPr>
            <p:ph type="title"/>
          </p:nvPr>
        </p:nvSpPr>
        <p:spPr>
          <a:xfrm>
            <a:off x="838200" y="365125"/>
            <a:ext cx="10515600" cy="1325563"/>
          </a:xfrm>
        </p:spPr>
        <p:txBody>
          <a:bodyPr>
            <a:normAutofit fontScale="90000"/>
          </a:bodyPr>
          <a:lstStyle/>
          <a:p>
            <a:r>
              <a:rPr lang="el-GR" sz="5400" dirty="0">
                <a:latin typeface="Tahoma" panose="020B0604030504040204" pitchFamily="34" charset="0"/>
                <a:ea typeface="Tahoma" panose="020B0604030504040204" pitchFamily="34" charset="0"/>
                <a:cs typeface="Tahoma" panose="020B0604030504040204" pitchFamily="34" charset="0"/>
              </a:rPr>
              <a:t>ΔΡΑΣΤΗΡΙΟΤΗΤΑ ΓΙΑ ΤΟΝ ΚΥΒΕΡΝΟΕΚΦΟΒΙΣΜΟ</a:t>
            </a:r>
            <a:endParaRPr lang="en-GB"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CC52651-5065-CE91-2F6E-A135933915C8}"/>
              </a:ext>
            </a:extLst>
          </p:cNvPr>
          <p:cNvSpPr>
            <a:spLocks noGrp="1"/>
          </p:cNvSpPr>
          <p:nvPr>
            <p:ph idx="1"/>
          </p:nvPr>
        </p:nvSpPr>
        <p:spPr>
          <a:xfrm>
            <a:off x="838200" y="1929384"/>
            <a:ext cx="10515600" cy="4251960"/>
          </a:xfrm>
        </p:spPr>
        <p:txBody>
          <a:bodyPr>
            <a:normAutofit/>
          </a:bodyPr>
          <a:lstStyle/>
          <a:p>
            <a:r>
              <a:rPr lang="el-GR" sz="2200" dirty="0">
                <a:latin typeface="Tahoma" panose="020B0604030504040204" pitchFamily="34" charset="0"/>
                <a:ea typeface="Tahoma" panose="020B0604030504040204" pitchFamily="34" charset="0"/>
                <a:cs typeface="Tahoma" panose="020B0604030504040204" pitchFamily="34" charset="0"/>
              </a:rPr>
              <a:t>Σχηματίστε ομάδες και δημιουργήστε στη μητρική σας γλώσσα μια σύντομη ιστορία για έναν τύπο διαδικτυακού εκφοβισμού υπό τη μορφή κόμικς.</a:t>
            </a:r>
          </a:p>
          <a:p>
            <a:r>
              <a:rPr lang="el-CY" sz="2200" dirty="0">
                <a:latin typeface="Tahoma" panose="020B0604030504040204" pitchFamily="34" charset="0"/>
                <a:ea typeface="Tahoma" panose="020B0604030504040204" pitchFamily="34" charset="0"/>
                <a:cs typeface="Tahoma" panose="020B0604030504040204" pitchFamily="34" charset="0"/>
              </a:rPr>
              <a:t>Επ</a:t>
            </a:r>
            <a:r>
              <a:rPr lang="el-CY" sz="2200" dirty="0" err="1">
                <a:latin typeface="Tahoma" panose="020B0604030504040204" pitchFamily="34" charset="0"/>
                <a:ea typeface="Tahoma" panose="020B0604030504040204" pitchFamily="34" charset="0"/>
                <a:cs typeface="Tahoma" panose="020B0604030504040204" pitchFamily="34" charset="0"/>
              </a:rPr>
              <a:t>ινοήστε</a:t>
            </a:r>
            <a:r>
              <a:rPr lang="el-GR" sz="2200" dirty="0">
                <a:latin typeface="Tahoma" panose="020B0604030504040204" pitchFamily="34" charset="0"/>
                <a:ea typeface="Tahoma" panose="020B0604030504040204" pitchFamily="34" charset="0"/>
                <a:cs typeface="Tahoma" panose="020B0604030504040204" pitchFamily="34" charset="0"/>
              </a:rPr>
              <a:t> μια ερώτηση + την απάντησή</a:t>
            </a:r>
            <a:r>
              <a:rPr lang="el-CY" sz="2200" dirty="0">
                <a:latin typeface="Tahoma" panose="020B0604030504040204" pitchFamily="34" charset="0"/>
                <a:ea typeface="Tahoma" panose="020B0604030504040204" pitchFamily="34" charset="0"/>
                <a:cs typeface="Tahoma" panose="020B0604030504040204" pitchFamily="34" charset="0"/>
              </a:rPr>
              <a:t> της</a:t>
            </a:r>
            <a:r>
              <a:rPr lang="el-GR" sz="2200" dirty="0">
                <a:latin typeface="Tahoma" panose="020B0604030504040204" pitchFamily="34" charset="0"/>
                <a:ea typeface="Tahoma" panose="020B0604030504040204" pitchFamily="34" charset="0"/>
                <a:cs typeface="Tahoma" panose="020B0604030504040204" pitchFamily="34" charset="0"/>
              </a:rPr>
              <a:t> ή μια δήλωση + το σχόλιό σας σχετικά με την ιστορία</a:t>
            </a:r>
          </a:p>
          <a:p>
            <a:r>
              <a:rPr lang="el-GR" sz="2200" dirty="0">
                <a:latin typeface="Tahoma" panose="020B0604030504040204" pitchFamily="34" charset="0"/>
                <a:ea typeface="Tahoma" panose="020B0604030504040204" pitchFamily="34" charset="0"/>
                <a:cs typeface="Tahoma" panose="020B0604030504040204" pitchFamily="34" charset="0"/>
              </a:rPr>
              <a:t>Μεταφράστε το κείμενο </a:t>
            </a:r>
            <a:r>
              <a:rPr lang="el-CY" sz="2200" dirty="0" err="1">
                <a:latin typeface="Tahoma" panose="020B0604030504040204" pitchFamily="34" charset="0"/>
                <a:ea typeface="Tahoma" panose="020B0604030504040204" pitchFamily="34" charset="0"/>
                <a:cs typeface="Tahoma" panose="020B0604030504040204" pitchFamily="34" charset="0"/>
              </a:rPr>
              <a:t>στ</a:t>
            </a:r>
            <a:r>
              <a:rPr lang="el-CY" sz="2200" dirty="0">
                <a:latin typeface="Tahoma" panose="020B0604030504040204" pitchFamily="34" charset="0"/>
                <a:ea typeface="Tahoma" panose="020B0604030504040204" pitchFamily="34" charset="0"/>
                <a:cs typeface="Tahoma" panose="020B0604030504040204" pitchFamily="34" charset="0"/>
              </a:rPr>
              <a:t>α συννεφάκια τύπου κόμικς </a:t>
            </a:r>
            <a:r>
              <a:rPr lang="el-GR" sz="2200" dirty="0">
                <a:latin typeface="Tahoma" panose="020B0604030504040204" pitchFamily="34" charset="0"/>
                <a:ea typeface="Tahoma" panose="020B0604030504040204" pitchFamily="34" charset="0"/>
                <a:cs typeface="Tahoma" panose="020B0604030504040204" pitchFamily="34" charset="0"/>
              </a:rPr>
              <a:t>(αν υπάρχουν) στα αγγλικά και κόψτε τα για να τα κάνετε εναλλάξιμα</a:t>
            </a:r>
          </a:p>
          <a:p>
            <a:pPr marL="0" indent="0">
              <a:buNone/>
            </a:pPr>
            <a:endParaRPr lang="en-GB" sz="2200" dirty="0"/>
          </a:p>
        </p:txBody>
      </p:sp>
      <p:sp>
        <p:nvSpPr>
          <p:cNvPr id="6" name="Bulle narrative : ronde 5">
            <a:extLst>
              <a:ext uri="{FF2B5EF4-FFF2-40B4-BE49-F238E27FC236}">
                <a16:creationId xmlns:a16="http://schemas.microsoft.com/office/drawing/2014/main" id="{DB39506A-883D-5854-7C94-46E1FA539091}"/>
              </a:ext>
            </a:extLst>
          </p:cNvPr>
          <p:cNvSpPr/>
          <p:nvPr/>
        </p:nvSpPr>
        <p:spPr>
          <a:xfrm>
            <a:off x="3335822" y="4746300"/>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Bulle narrative : rectangle 6">
            <a:extLst>
              <a:ext uri="{FF2B5EF4-FFF2-40B4-BE49-F238E27FC236}">
                <a16:creationId xmlns:a16="http://schemas.microsoft.com/office/drawing/2014/main" id="{81FDE030-49D5-9FB5-8DA0-C523430CAE8A}"/>
              </a:ext>
            </a:extLst>
          </p:cNvPr>
          <p:cNvSpPr/>
          <p:nvPr/>
        </p:nvSpPr>
        <p:spPr>
          <a:xfrm>
            <a:off x="4847190" y="4746300"/>
            <a:ext cx="914400" cy="612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hylactère : pensées 8">
            <a:extLst>
              <a:ext uri="{FF2B5EF4-FFF2-40B4-BE49-F238E27FC236}">
                <a16:creationId xmlns:a16="http://schemas.microsoft.com/office/drawing/2014/main" id="{EC6B84E3-B44B-9D06-7CFB-27E6E9BDBEE1}"/>
              </a:ext>
            </a:extLst>
          </p:cNvPr>
          <p:cNvSpPr/>
          <p:nvPr/>
        </p:nvSpPr>
        <p:spPr>
          <a:xfrm>
            <a:off x="6599790" y="4746300"/>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708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D9C90BC-45B3-9BC1-2C37-45B65D369546}"/>
              </a:ext>
            </a:extLst>
          </p:cNvPr>
          <p:cNvSpPr>
            <a:spLocks noGrp="1"/>
          </p:cNvSpPr>
          <p:nvPr>
            <p:ph type="title"/>
          </p:nvPr>
        </p:nvSpPr>
        <p:spPr>
          <a:xfrm>
            <a:off x="803776" y="1001486"/>
            <a:ext cx="6190412" cy="917565"/>
          </a:xfrm>
        </p:spPr>
        <p:txBody>
          <a:bodyPr anchor="b">
            <a:normAutofit/>
          </a:bodyPr>
          <a:lstStyle/>
          <a:p>
            <a:r>
              <a:rPr lang="el-GR" dirty="0">
                <a:latin typeface="Tahoma" panose="020B0604030504040204" pitchFamily="34" charset="0"/>
                <a:ea typeface="Tahoma" panose="020B0604030504040204" pitchFamily="34" charset="0"/>
                <a:cs typeface="Tahoma" panose="020B0604030504040204" pitchFamily="34" charset="0"/>
              </a:rPr>
              <a:t>Ο ΕΚΦΟΒΙΣΜΟΣ</a:t>
            </a:r>
            <a:endParaRPr lang="en-GB" dirty="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4BDFF8E-EDF0-9A49-EBD5-E33FF554C384}"/>
              </a:ext>
            </a:extLst>
          </p:cNvPr>
          <p:cNvSpPr>
            <a:spLocks noGrp="1"/>
          </p:cNvSpPr>
          <p:nvPr>
            <p:ph idx="1"/>
          </p:nvPr>
        </p:nvSpPr>
        <p:spPr>
          <a:xfrm>
            <a:off x="803776" y="2114066"/>
            <a:ext cx="6190412" cy="4059723"/>
          </a:xfrm>
        </p:spPr>
        <p:txBody>
          <a:bodyPr anchor="t">
            <a:normAutofit fontScale="85000" lnSpcReduction="20000"/>
          </a:bodyPr>
          <a:lstStyle/>
          <a:p>
            <a:pPr marL="0" indent="0">
              <a:spcAft>
                <a:spcPts val="800"/>
              </a:spcAft>
              <a:buNone/>
            </a:pP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Ο εκφοβισμός - ή η παρενόχληση - μπορεί να οριστεί ως μια επαναλαμβανόμενη μορφή βίας που γίνεται σκόπιμα εναντίον ενός ατόμου από ένα άλλο ή από μια ομάδα, που οδηγούν σε μια κατάσταση άνισων σχέσεων (ο </a:t>
            </a:r>
            <a:r>
              <a:rPr lang="el-GR" sz="1800" dirty="0" err="1">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εκφοβιστής</a:t>
            </a: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έχει σωματικό ή/και ψυχολογικό έλεγχο επί του στόχου του ή τον κακομεταχειρίζεται με μια ομάδα οπαδών που έχει συγκεντρώσει γύρω του).</a:t>
            </a:r>
          </a:p>
          <a:p>
            <a:pPr marL="0" indent="0">
              <a:spcAft>
                <a:spcPts val="800"/>
              </a:spcAft>
              <a:buNone/>
            </a:pP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Ο εκφοβισμός είναι ένα φαινόμενο που εμφανίζεται σε πολλά κοινωνικά πλαίσια: στο σχολείο, στο πανεπιστήμιο, στον εργασιακό χώρο, στην οικογένεια και στο σπίτι. Μπορεί να πάρει πολλές μορφές: </a:t>
            </a:r>
          </a:p>
          <a:p>
            <a:pPr>
              <a:spcAft>
                <a:spcPts val="800"/>
              </a:spcAft>
            </a:pPr>
            <a:r>
              <a:rPr lang="el-GR"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λεκτικός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προσβολές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χλευασμός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l-GR"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ψυχολογικός και ηθικός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δυσφήμιση</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εξευτελισμός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απειλές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φημολογίες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φυσικός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σπρώξιμο</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χτυπήματα</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ή </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l-GR"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σεξουαλική παρενόχληση </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a:t>
            </a:r>
            <a:r>
              <a:rPr lang="el-CY" sz="1800" dirty="0" err="1">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θώ</a:t>
            </a:r>
            <a:r>
              <a:rPr lang="el-CY"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πευση</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εξαναγκαστικά φιλιά</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r>
              <a:rPr lang="el-G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σεξουαλικές προτάσεις</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endParaRPr lang="en-GB" sz="1300" dirty="0">
              <a:solidFill>
                <a:schemeClr val="tx1">
                  <a:alpha val="80000"/>
                </a:schemeClr>
              </a:solidFill>
            </a:endParaRPr>
          </a:p>
        </p:txBody>
      </p:sp>
      <p:pic>
        <p:nvPicPr>
          <p:cNvPr id="5" name="Image 4">
            <a:extLst>
              <a:ext uri="{FF2B5EF4-FFF2-40B4-BE49-F238E27FC236}">
                <a16:creationId xmlns:a16="http://schemas.microsoft.com/office/drawing/2014/main" id="{9966AFFC-4CC7-B7A8-B371-C5CB300BCD9D}"/>
              </a:ext>
            </a:extLst>
          </p:cNvPr>
          <p:cNvPicPr>
            <a:picLocks noChangeAspect="1"/>
          </p:cNvPicPr>
          <p:nvPr/>
        </p:nvPicPr>
        <p:blipFill rotWithShape="1">
          <a:blip r:embed="rId2">
            <a:extLst>
              <a:ext uri="{28A0092B-C50C-407E-A947-70E740481C1C}">
                <a14:useLocalDpi xmlns:a14="http://schemas.microsoft.com/office/drawing/2010/main" val="0"/>
              </a:ext>
            </a:extLst>
          </a:blip>
          <a:srcRect l="18185" r="38315" b="1"/>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67259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8ADD01-148C-A711-A498-3DC6D82E049A}"/>
              </a:ext>
            </a:extLst>
          </p:cNvPr>
          <p:cNvSpPr>
            <a:spLocks noGrp="1"/>
          </p:cNvSpPr>
          <p:nvPr>
            <p:ph type="title"/>
          </p:nvPr>
        </p:nvSpPr>
        <p:spPr>
          <a:xfrm>
            <a:off x="838200" y="365125"/>
            <a:ext cx="10515600" cy="1325563"/>
          </a:xfrm>
        </p:spPr>
        <p:txBody>
          <a:bodyPr>
            <a:normAutofit/>
          </a:bodyPr>
          <a:lstStyle/>
          <a:p>
            <a:r>
              <a:rPr lang="el-GR" dirty="0">
                <a:latin typeface="Tahoma" panose="020B0604030504040204" pitchFamily="34" charset="0"/>
              </a:rPr>
              <a:t>ΚΥΒΕΡΝΟΕΚΦΟΒΙΣΜΟΣ</a:t>
            </a:r>
            <a:endParaRPr lang="en-GB"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C8E4187-2913-D18B-FB32-F037E3A90697}"/>
              </a:ext>
            </a:extLst>
          </p:cNvPr>
          <p:cNvSpPr>
            <a:spLocks noGrp="1"/>
          </p:cNvSpPr>
          <p:nvPr>
            <p:ph idx="1"/>
          </p:nvPr>
        </p:nvSpPr>
        <p:spPr>
          <a:xfrm>
            <a:off x="838200" y="1929384"/>
            <a:ext cx="10515600" cy="4251960"/>
          </a:xfrm>
        </p:spPr>
        <p:txBody>
          <a:bodyPr>
            <a:normAutofit/>
          </a:bodyPr>
          <a:lstStyle/>
          <a:p>
            <a:pPr marL="0" indent="0">
              <a:spcAft>
                <a:spcPts val="800"/>
              </a:spcAft>
              <a:buNone/>
            </a:pPr>
            <a:r>
              <a:rPr lang="el-GR" sz="2200" dirty="0">
                <a:effectLst/>
                <a:latin typeface="Tahoma" panose="020B0604030504040204" pitchFamily="34" charset="0"/>
                <a:ea typeface="Calibri" panose="020F0502020204030204" pitchFamily="34" charset="0"/>
                <a:cs typeface="Times New Roman" panose="02020603050405020304" pitchFamily="18" charset="0"/>
              </a:rPr>
              <a:t>Με την εμφάνιση του Διαδικτύου και των </a:t>
            </a:r>
            <a:r>
              <a:rPr lang="el-GR" sz="2200" dirty="0" err="1">
                <a:effectLst/>
                <a:latin typeface="Tahoma" panose="020B0604030504040204" pitchFamily="34" charset="0"/>
                <a:ea typeface="Calibri" panose="020F0502020204030204" pitchFamily="34" charset="0"/>
                <a:cs typeface="Times New Roman" panose="02020603050405020304" pitchFamily="18" charset="0"/>
              </a:rPr>
              <a:t>smartphones</a:t>
            </a:r>
            <a:r>
              <a:rPr lang="el-GR" sz="2200" dirty="0">
                <a:effectLst/>
                <a:latin typeface="Tahoma" panose="020B0604030504040204" pitchFamily="34" charset="0"/>
                <a:ea typeface="Calibri" panose="020F0502020204030204" pitchFamily="34" charset="0"/>
                <a:cs typeface="Times New Roman" panose="02020603050405020304" pitchFamily="18" charset="0"/>
              </a:rPr>
              <a:t> κινητών στα μέσα της δεκαετίας του 2000, εμφανίστηκαν νέες μορφές εκφοβισμού και βίας : αποστολή προσβλητικών ή απειλητικών γραπτών μηνυμάτων, αποστολή ρητών ή υπονοούμενων σεξουαλικών μηνυμάτων ηλεκτρονικού ταχυδρομείου, </a:t>
            </a:r>
            <a:r>
              <a:rPr lang="en-US" sz="2200" dirty="0">
                <a:latin typeface="Tahoma" panose="020B0604030504040204" pitchFamily="34" charset="0"/>
                <a:ea typeface="Calibri" panose="020F0502020204030204" pitchFamily="34" charset="0"/>
                <a:cs typeface="Times New Roman" panose="02020603050405020304" pitchFamily="18" charset="0"/>
              </a:rPr>
              <a:t>happy slapping</a:t>
            </a:r>
            <a:r>
              <a:rPr lang="el-GR" sz="2200" dirty="0">
                <a:effectLst/>
                <a:latin typeface="Tahoma" panose="020B0604030504040204" pitchFamily="34" charset="0"/>
                <a:ea typeface="Calibri" panose="020F0502020204030204" pitchFamily="34" charset="0"/>
                <a:cs typeface="Times New Roman" panose="02020603050405020304" pitchFamily="18" charset="0"/>
              </a:rPr>
              <a:t>, κλοπή προσωπικών δεδομένων, εκδικητική πορνογραφία... </a:t>
            </a:r>
          </a:p>
          <a:p>
            <a:pPr marL="0" indent="0">
              <a:spcAft>
                <a:spcPts val="800"/>
              </a:spcAft>
              <a:buNone/>
            </a:pPr>
            <a:r>
              <a:rPr lang="el-GR" sz="2200" dirty="0">
                <a:effectLst/>
                <a:latin typeface="Tahoma" panose="020B0604030504040204" pitchFamily="34" charset="0"/>
                <a:ea typeface="Calibri" panose="020F0502020204030204" pitchFamily="34" charset="0"/>
                <a:cs typeface="Times New Roman" panose="02020603050405020304" pitchFamily="18" charset="0"/>
              </a:rPr>
              <a:t>Με ποιους τρόπους διαφέρει ο </a:t>
            </a:r>
            <a:r>
              <a:rPr lang="el-GR" sz="2200" dirty="0" err="1">
                <a:effectLst/>
                <a:latin typeface="Tahoma" panose="020B0604030504040204" pitchFamily="34" charset="0"/>
                <a:ea typeface="Calibri" panose="020F0502020204030204" pitchFamily="34" charset="0"/>
                <a:cs typeface="Times New Roman" panose="02020603050405020304" pitchFamily="18" charset="0"/>
              </a:rPr>
              <a:t>κυβερνοεκφοβισμός</a:t>
            </a:r>
            <a:r>
              <a:rPr lang="el-GR" sz="2200" dirty="0">
                <a:effectLst/>
                <a:latin typeface="Tahoma" panose="020B0604030504040204" pitchFamily="34" charset="0"/>
                <a:ea typeface="Calibri" panose="020F0502020204030204" pitchFamily="34" charset="0"/>
                <a:cs typeface="Times New Roman" panose="02020603050405020304" pitchFamily="18" charset="0"/>
              </a:rPr>
              <a:t> από τον εκφοβισμό</a:t>
            </a:r>
            <a:r>
              <a:rPr lang="en-US" sz="2200" dirty="0">
                <a:effectLst/>
                <a:latin typeface="Tahoma" panose="020B0604030504040204" pitchFamily="34" charset="0"/>
                <a:ea typeface="Calibri" panose="020F0502020204030204" pitchFamily="34" charset="0"/>
                <a:cs typeface="Times New Roman" panose="02020603050405020304" pitchFamily="18" charset="0"/>
              </a:rPr>
              <a:t>;</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el-GR" sz="2200" dirty="0">
                <a:effectLst/>
                <a:latin typeface="Tahoma" panose="020B0604030504040204" pitchFamily="34" charset="0"/>
                <a:ea typeface="Calibri" panose="020F0502020204030204" pitchFamily="34" charset="0"/>
                <a:cs typeface="Times New Roman" panose="02020603050405020304" pitchFamily="18" charset="0"/>
              </a:rPr>
              <a:t>οι </a:t>
            </a:r>
            <a:r>
              <a:rPr lang="el-GR" sz="2200" dirty="0" err="1">
                <a:effectLst/>
                <a:latin typeface="Tahoma" panose="020B0604030504040204" pitchFamily="34" charset="0"/>
                <a:ea typeface="Calibri" panose="020F0502020204030204" pitchFamily="34" charset="0"/>
                <a:cs typeface="Times New Roman" panose="02020603050405020304" pitchFamily="18" charset="0"/>
              </a:rPr>
              <a:t>εκφοβιστές</a:t>
            </a:r>
            <a:r>
              <a:rPr lang="el-GR" sz="2200" dirty="0">
                <a:effectLst/>
                <a:latin typeface="Tahoma" panose="020B0604030504040204" pitchFamily="34" charset="0"/>
                <a:ea typeface="Calibri" panose="020F0502020204030204" pitchFamily="34" charset="0"/>
                <a:cs typeface="Times New Roman" panose="02020603050405020304" pitchFamily="18" charset="0"/>
              </a:rPr>
              <a:t> μπορούν να ενεργούν ανώνυμα ή με ψευδώνυμα </a:t>
            </a:r>
          </a:p>
          <a:p>
            <a:pPr marL="342900" lvl="0" indent="-342900">
              <a:buFont typeface="Tahoma" panose="020B0604030504040204" pitchFamily="34" charset="0"/>
              <a:buChar char="-"/>
            </a:pPr>
            <a:r>
              <a:rPr lang="el-GR" sz="2200" dirty="0">
                <a:latin typeface="Tahoma" panose="020B0604030504040204" pitchFamily="34" charset="0"/>
                <a:ea typeface="Calibri" panose="020F0502020204030204" pitchFamily="34" charset="0"/>
                <a:cs typeface="Times New Roman" panose="02020603050405020304" pitchFamily="18" charset="0"/>
              </a:rPr>
              <a:t>το περιεχόμενο μπορεί να διαδοθεί γρήγορα εμπλέκοντας πολλούς άλλους μάρτυρες</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Tahoma" panose="020B0604030504040204" pitchFamily="34" charset="0"/>
              <a:buChar char="-"/>
            </a:pPr>
            <a:r>
              <a:rPr lang="el-GR" sz="2200" dirty="0">
                <a:effectLst/>
                <a:latin typeface="Tahoma" panose="020B0604030504040204" pitchFamily="34" charset="0"/>
                <a:ea typeface="Tahoma" panose="020B0604030504040204" pitchFamily="34" charset="0"/>
                <a:cs typeface="Tahoma" panose="020B0604030504040204" pitchFamily="34" charset="0"/>
              </a:rPr>
              <a:t>ο επαναλαμβανόμενος χαρακτήρας του εκφοβισμού και η πρόθεση των </a:t>
            </a:r>
            <a:r>
              <a:rPr lang="el-GR" sz="2200" dirty="0" err="1">
                <a:effectLst/>
                <a:latin typeface="Tahoma" panose="020B0604030504040204" pitchFamily="34" charset="0"/>
                <a:ea typeface="Tahoma" panose="020B0604030504040204" pitchFamily="34" charset="0"/>
                <a:cs typeface="Tahoma" panose="020B0604030504040204" pitchFamily="34" charset="0"/>
              </a:rPr>
              <a:t>εκφοβιστών</a:t>
            </a:r>
            <a:r>
              <a:rPr lang="el-GR" sz="2200" dirty="0">
                <a:effectLst/>
                <a:latin typeface="Tahoma" panose="020B0604030504040204" pitchFamily="34" charset="0"/>
                <a:ea typeface="Tahoma" panose="020B0604030504040204" pitchFamily="34" charset="0"/>
                <a:cs typeface="Tahoma" panose="020B0604030504040204" pitchFamily="34" charset="0"/>
              </a:rPr>
              <a:t> να βλάψουν γίνονται πιο δύσκολα αντιληπτά</a:t>
            </a:r>
            <a:endParaRPr lang="fr-FR" sz="2200" dirty="0">
              <a:effectLst/>
              <a:latin typeface="Tahoma" panose="020B0604030504040204" pitchFamily="34" charset="0"/>
              <a:ea typeface="Tahoma" panose="020B0604030504040204" pitchFamily="34" charset="0"/>
              <a:cs typeface="Tahoma" panose="020B0604030504040204" pitchFamily="34" charset="0"/>
            </a:endParaRPr>
          </a:p>
          <a:p>
            <a:pPr marL="0" indent="0">
              <a:spcAft>
                <a:spcPts val="800"/>
              </a:spcAft>
              <a:buNone/>
            </a:pP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2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9B512C6C-FAA7-0784-34CF-194FEB713B27}"/>
              </a:ext>
            </a:extLst>
          </p:cNvPr>
          <p:cNvPicPr>
            <a:picLocks noChangeAspect="1"/>
          </p:cNvPicPr>
          <p:nvPr/>
        </p:nvPicPr>
        <p:blipFill rotWithShape="1">
          <a:blip r:embed="rId2">
            <a:extLst>
              <a:ext uri="{28A0092B-C50C-407E-A947-70E740481C1C}">
                <a14:useLocalDpi xmlns:a14="http://schemas.microsoft.com/office/drawing/2010/main" val="0"/>
              </a:ext>
            </a:extLst>
          </a:blip>
          <a:srcRect l="1396" r="4486" b="-1"/>
          <a:stretch/>
        </p:blipFill>
        <p:spPr>
          <a:xfrm>
            <a:off x="3390592" y="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EAE05AA-C291-1F57-EA07-F19928641295}"/>
              </a:ext>
            </a:extLst>
          </p:cNvPr>
          <p:cNvSpPr>
            <a:spLocks noGrp="1"/>
          </p:cNvSpPr>
          <p:nvPr>
            <p:ph type="title"/>
          </p:nvPr>
        </p:nvSpPr>
        <p:spPr>
          <a:xfrm>
            <a:off x="162643" y="606582"/>
            <a:ext cx="5115527" cy="1739936"/>
          </a:xfrm>
        </p:spPr>
        <p:txBody>
          <a:bodyPr>
            <a:normAutofit/>
          </a:bodyPr>
          <a:lstStyle/>
          <a:p>
            <a:r>
              <a:rPr lang="el-GR" sz="3500" dirty="0">
                <a:latin typeface="Tahoma" panose="020B0604030504040204" pitchFamily="34" charset="0"/>
                <a:ea typeface="Tahoma" panose="020B0604030504040204" pitchFamily="34" charset="0"/>
                <a:cs typeface="Tahoma" panose="020B0604030504040204" pitchFamily="34" charset="0"/>
              </a:rPr>
              <a:t>ΤΥΠΟΙ ΚΥΒΕΡΝΟΕΚΦΟΒΙΣΜΟΥ</a:t>
            </a:r>
            <a:endParaRPr lang="en-GB" sz="3500" dirty="0"/>
          </a:p>
        </p:txBody>
      </p:sp>
      <p:sp>
        <p:nvSpPr>
          <p:cNvPr id="9" name="Content Placeholder 8">
            <a:extLst>
              <a:ext uri="{FF2B5EF4-FFF2-40B4-BE49-F238E27FC236}">
                <a16:creationId xmlns:a16="http://schemas.microsoft.com/office/drawing/2014/main" id="{DA2ECA7B-5A8C-F928-A232-34161358E143}"/>
              </a:ext>
            </a:extLst>
          </p:cNvPr>
          <p:cNvSpPr>
            <a:spLocks noGrp="1"/>
          </p:cNvSpPr>
          <p:nvPr>
            <p:ph idx="1"/>
          </p:nvPr>
        </p:nvSpPr>
        <p:spPr>
          <a:xfrm>
            <a:off x="838200" y="2434201"/>
            <a:ext cx="3822189" cy="3742762"/>
          </a:xfrm>
        </p:spPr>
        <p:txBody>
          <a:bodyPr>
            <a:normAutofit lnSpcReduction="10000"/>
          </a:bodyPr>
          <a:lstStyle/>
          <a:p>
            <a:r>
              <a:rPr lang="el-GR" sz="2000" b="1" dirty="0">
                <a:latin typeface="Tahoma" panose="020B0604030504040204" pitchFamily="34" charset="0"/>
                <a:ea typeface="Tahoma" panose="020B0604030504040204" pitchFamily="34" charset="0"/>
                <a:cs typeface="Tahoma" panose="020B0604030504040204" pitchFamily="34" charset="0"/>
              </a:rPr>
              <a:t>ΕΜΠΡΗΣΤΙΚΗ ΓΛΩΣΣΑ</a:t>
            </a:r>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l-GR" sz="2000" b="1" dirty="0">
                <a:latin typeface="Tahoma" panose="020B0604030504040204" pitchFamily="34" charset="0"/>
                <a:ea typeface="Tahoma" panose="020B0604030504040204" pitchFamily="34" charset="0"/>
                <a:cs typeface="Tahoma" panose="020B0604030504040204" pitchFamily="34" charset="0"/>
              </a:rPr>
              <a:t>ΠΑΡΕΝΟΧΛΗΣΗ</a:t>
            </a:r>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l-GR" sz="2000" b="1" dirty="0">
                <a:latin typeface="Tahoma" panose="020B0604030504040204" pitchFamily="34" charset="0"/>
                <a:ea typeface="Tahoma" panose="020B0604030504040204" pitchFamily="34" charset="0"/>
                <a:cs typeface="Tahoma" panose="020B0604030504040204" pitchFamily="34" charset="0"/>
              </a:rPr>
              <a:t>ΥΠΟΤΙΜΗΣΗ</a:t>
            </a:r>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l-GR" sz="2000" b="1" dirty="0">
                <a:latin typeface="Tahoma" panose="020B0604030504040204" pitchFamily="34" charset="0"/>
                <a:ea typeface="Tahoma" panose="020B0604030504040204" pitchFamily="34" charset="0"/>
                <a:cs typeface="Tahoma" panose="020B0604030504040204" pitchFamily="34" charset="0"/>
              </a:rPr>
              <a:t>ΠΛΑΣΤΟΠΡΟΣΩΠΙΑ</a:t>
            </a:r>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l-GR" sz="2000" b="1" dirty="0">
                <a:latin typeface="Tahoma" panose="020B0604030504040204" pitchFamily="34" charset="0"/>
                <a:ea typeface="Tahoma" panose="020B0604030504040204" pitchFamily="34" charset="0"/>
                <a:cs typeface="Tahoma" panose="020B0604030504040204" pitchFamily="34" charset="0"/>
              </a:rPr>
              <a:t>ΞΕΜΠΡΟΣΤΙΑΣΜΑ</a:t>
            </a:r>
            <a:r>
              <a:rPr lang="en-US" sz="2000" b="1" dirty="0">
                <a:latin typeface="Tahoma" panose="020B0604030504040204" pitchFamily="34" charset="0"/>
                <a:ea typeface="Tahoma" panose="020B0604030504040204" pitchFamily="34" charset="0"/>
                <a:cs typeface="Tahoma" panose="020B0604030504040204" pitchFamily="34" charset="0"/>
              </a:rPr>
              <a:t>/</a:t>
            </a:r>
            <a:r>
              <a:rPr lang="el-GR" sz="2000" b="1" dirty="0">
                <a:latin typeface="Tahoma" panose="020B0604030504040204" pitchFamily="34" charset="0"/>
                <a:ea typeface="Tahoma" panose="020B0604030504040204" pitchFamily="34" charset="0"/>
                <a:cs typeface="Tahoma" panose="020B0604030504040204" pitchFamily="34" charset="0"/>
              </a:rPr>
              <a:t>ΑΠΑΤΗ</a:t>
            </a:r>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l-GR" sz="2000" b="1" dirty="0">
                <a:latin typeface="Tahoma" panose="020B0604030504040204" pitchFamily="34" charset="0"/>
                <a:ea typeface="Tahoma" panose="020B0604030504040204" pitchFamily="34" charset="0"/>
                <a:cs typeface="Tahoma" panose="020B0604030504040204" pitchFamily="34" charset="0"/>
              </a:rPr>
              <a:t>ΑΠΟΚΛΕΙΣΜΟΣ</a:t>
            </a:r>
            <a:endParaRPr lang="en-US" sz="2000" b="1" dirty="0">
              <a:latin typeface="Tahoma" panose="020B0604030504040204" pitchFamily="34" charset="0"/>
              <a:ea typeface="Tahoma" panose="020B0604030504040204" pitchFamily="34" charset="0"/>
              <a:cs typeface="Tahoma" panose="020B0604030504040204" pitchFamily="34" charset="0"/>
            </a:endParaRPr>
          </a:p>
          <a:p>
            <a:r>
              <a:rPr lang="el-GR" sz="2000" b="1" dirty="0">
                <a:latin typeface="Tahoma" panose="020B0604030504040204" pitchFamily="34" charset="0"/>
                <a:ea typeface="Tahoma" panose="020B0604030504040204" pitchFamily="34" charset="0"/>
                <a:cs typeface="Tahoma" panose="020B0604030504040204" pitchFamily="34" charset="0"/>
              </a:rPr>
              <a:t>ΔΙΑΔΙΚΤΥΑΚΗ ΠΑΡΑΚΟΛΟΥΘΗΣΗ (</a:t>
            </a:r>
            <a:r>
              <a:rPr lang="en-US" sz="2000" b="1" dirty="0">
                <a:latin typeface="Tahoma" panose="020B0604030504040204" pitchFamily="34" charset="0"/>
                <a:ea typeface="Tahoma" panose="020B0604030504040204" pitchFamily="34" charset="0"/>
                <a:cs typeface="Tahoma" panose="020B0604030504040204" pitchFamily="34" charset="0"/>
              </a:rPr>
              <a:t>CYPERSTALKING)</a:t>
            </a:r>
          </a:p>
          <a:p>
            <a:r>
              <a:rPr lang="en-US" sz="2000" b="1" dirty="0">
                <a:latin typeface="Tahoma" panose="020B0604030504040204" pitchFamily="34" charset="0"/>
                <a:ea typeface="Tahoma" panose="020B0604030504040204" pitchFamily="34" charset="0"/>
                <a:cs typeface="Tahoma" panose="020B0604030504040204" pitchFamily="34" charset="0"/>
              </a:rPr>
              <a:t>CYBERBASHING/HAPPY SLAPPING</a:t>
            </a:r>
          </a:p>
          <a:p>
            <a:pPr marL="0" indent="0">
              <a:buNone/>
            </a:pP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274940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3D4E9-B985-EFA6-7A7D-7B533D5AA47E}"/>
              </a:ext>
            </a:extLst>
          </p:cNvPr>
          <p:cNvSpPr>
            <a:spLocks noGrp="1"/>
          </p:cNvSpPr>
          <p:nvPr>
            <p:ph type="title"/>
          </p:nvPr>
        </p:nvSpPr>
        <p:spPr>
          <a:xfrm>
            <a:off x="481013" y="3752849"/>
            <a:ext cx="3579358" cy="2452687"/>
          </a:xfrm>
        </p:spPr>
        <p:txBody>
          <a:bodyPr anchor="ctr">
            <a:normAutofit/>
          </a:bodyPr>
          <a:lstStyle/>
          <a:p>
            <a:r>
              <a:rPr lang="el-GR" sz="3600" dirty="0">
                <a:latin typeface="Tahoma" panose="020B0604030504040204" pitchFamily="34" charset="0"/>
                <a:ea typeface="Tahoma" panose="020B0604030504040204" pitchFamily="34" charset="0"/>
                <a:cs typeface="Tahoma" panose="020B0604030504040204" pitchFamily="34" charset="0"/>
              </a:rPr>
              <a:t>ΕΜΠΡΗΣΤΙΚΗ ΓΛΩΣΣΑ</a:t>
            </a:r>
            <a:endParaRPr lang="en-GB"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Espace réservé du contenu 3">
            <a:extLst>
              <a:ext uri="{FF2B5EF4-FFF2-40B4-BE49-F238E27FC236}">
                <a16:creationId xmlns:a16="http://schemas.microsoft.com/office/drawing/2014/main" id="{0504ED0F-104D-79E8-14B1-466666C6C1B5}"/>
              </a:ext>
            </a:extLst>
          </p:cNvPr>
          <p:cNvPicPr>
            <a:picLocks noChangeAspect="1"/>
          </p:cNvPicPr>
          <p:nvPr/>
        </p:nvPicPr>
        <p:blipFill rotWithShape="1">
          <a:blip r:embed="rId2"/>
          <a:srcRect b="102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8103EB0D-1CAE-3AD8-0780-2AFDFE33D128}"/>
              </a:ext>
            </a:extLst>
          </p:cNvPr>
          <p:cNvSpPr>
            <a:spLocks noGrp="1"/>
          </p:cNvSpPr>
          <p:nvPr>
            <p:ph idx="1"/>
          </p:nvPr>
        </p:nvSpPr>
        <p:spPr>
          <a:xfrm>
            <a:off x="4223982" y="3752850"/>
            <a:ext cx="7485413" cy="2452687"/>
          </a:xfrm>
        </p:spPr>
        <p:txBody>
          <a:bodyPr anchor="ctr">
            <a:normAutofit fontScale="92500" lnSpcReduction="10000"/>
          </a:bodyPr>
          <a:lstStyle/>
          <a:p>
            <a:pPr marL="0" indent="0">
              <a:lnSpc>
                <a:spcPct val="107000"/>
              </a:lnSpc>
              <a:spcAft>
                <a:spcPts val="800"/>
              </a:spcAft>
              <a:buNone/>
            </a:pPr>
            <a:endParaRPr lang="en-GB" sz="2000" b="1"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1800" dirty="0">
                <a:latin typeface="Tahoma" panose="020B0604030504040204" pitchFamily="34" charset="0"/>
                <a:ea typeface="Tahoma" panose="020B0604030504040204" pitchFamily="34" charset="0"/>
                <a:cs typeface="Tahoma" panose="020B0604030504040204" pitchFamily="34" charset="0"/>
              </a:rPr>
              <a:t>Αυτό το είδος διαδικτυακού εκφοβισμού συνίσταται στην άμεση αποστολή προσβολών και χυδαιολογιών εναντίον ενός ατόμου. Η εμπρηστική γλώσσα είναι μια άμεση επίθεση στο θύμα μέσω της αποστολής αρνητικών μηνυμάτων </a:t>
            </a:r>
            <a:r>
              <a:rPr lang="el-CY" sz="1800" dirty="0">
                <a:latin typeface="Tahoma" panose="020B0604030504040204" pitchFamily="34" charset="0"/>
                <a:ea typeface="Tahoma" panose="020B0604030504040204" pitchFamily="34" charset="0"/>
                <a:cs typeface="Tahoma" panose="020B0604030504040204" pitchFamily="34" charset="0"/>
              </a:rPr>
              <a:t>που εκφράζουν θυμό </a:t>
            </a:r>
            <a:r>
              <a:rPr lang="el-GR" sz="1800" dirty="0">
                <a:latin typeface="Tahoma" panose="020B0604030504040204" pitchFamily="34" charset="0"/>
                <a:ea typeface="Tahoma" panose="020B0604030504040204" pitchFamily="34" charset="0"/>
                <a:cs typeface="Tahoma" panose="020B0604030504040204" pitchFamily="34" charset="0"/>
              </a:rPr>
              <a:t>ή/και χυδαιότητες, όπως σε ιστοσελίδες παιχνιδιών ή σε </a:t>
            </a:r>
            <a:r>
              <a:rPr lang="el-GR" sz="1800" dirty="0" err="1">
                <a:latin typeface="Tahoma" panose="020B0604030504040204" pitchFamily="34" charset="0"/>
                <a:ea typeface="Tahoma" panose="020B0604030504040204" pitchFamily="34" charset="0"/>
                <a:cs typeface="Tahoma" panose="020B0604030504040204" pitchFamily="34" charset="0"/>
              </a:rPr>
              <a:t>ιστολόγια</a:t>
            </a:r>
            <a:r>
              <a:rPr lang="el-GR" sz="1800" dirty="0">
                <a:latin typeface="Tahoma" panose="020B0604030504040204" pitchFamily="34" charset="0"/>
                <a:ea typeface="Tahoma" panose="020B0604030504040204" pitchFamily="34" charset="0"/>
                <a:cs typeface="Tahoma" panose="020B0604030504040204" pitchFamily="34" charset="0"/>
              </a:rPr>
              <a:t>. Οι </a:t>
            </a:r>
            <a:r>
              <a:rPr lang="el-GR" sz="1800" dirty="0" err="1">
                <a:latin typeface="Tahoma" panose="020B0604030504040204" pitchFamily="34" charset="0"/>
                <a:ea typeface="Tahoma" panose="020B0604030504040204" pitchFamily="34" charset="0"/>
                <a:cs typeface="Tahoma" panose="020B0604030504040204" pitchFamily="34" charset="0"/>
              </a:rPr>
              <a:t>εκφοβιστές</a:t>
            </a:r>
            <a:r>
              <a:rPr lang="el-GR" sz="1800" dirty="0">
                <a:latin typeface="Tahoma" panose="020B0604030504040204" pitchFamily="34" charset="0"/>
                <a:ea typeface="Tahoma" panose="020B0604030504040204" pitchFamily="34" charset="0"/>
                <a:cs typeface="Tahoma" panose="020B0604030504040204" pitchFamily="34" charset="0"/>
              </a:rPr>
              <a:t> χρησιμοποιούν κεφαλαία γράμματα, εικόνες και σύμβολα για να προσδώσουν συναίσθημα στην επιχειρηματολογία τους.</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363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F1FFCB8-404C-E423-DEDB-C07FE847B9FD}"/>
              </a:ext>
            </a:extLst>
          </p:cNvPr>
          <p:cNvSpPr>
            <a:spLocks noGrp="1"/>
          </p:cNvSpPr>
          <p:nvPr>
            <p:ph type="title"/>
          </p:nvPr>
        </p:nvSpPr>
        <p:spPr>
          <a:xfrm>
            <a:off x="6657715" y="467271"/>
            <a:ext cx="4195674" cy="1405072"/>
          </a:xfrm>
        </p:spPr>
        <p:txBody>
          <a:bodyPr anchor="b">
            <a:normAutofit/>
          </a:bodyPr>
          <a:lstStyle/>
          <a:p>
            <a:r>
              <a:rPr lang="el-GR" sz="3900" dirty="0">
                <a:latin typeface="Tahoma" panose="020B0604030504040204" pitchFamily="34" charset="0"/>
                <a:ea typeface="Tahoma" panose="020B0604030504040204" pitchFamily="34" charset="0"/>
                <a:cs typeface="Tahoma" panose="020B0604030504040204" pitchFamily="34" charset="0"/>
              </a:rPr>
              <a:t>ΠΑΡΕΝΟΧΛΗΣΗ</a:t>
            </a:r>
            <a:endParaRPr lang="en-GB" sz="3900" dirty="0"/>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A5605150-B95C-90F0-8364-9AFEE2BBC5DA}"/>
              </a:ext>
            </a:extLst>
          </p:cNvPr>
          <p:cNvPicPr>
            <a:picLocks noChangeAspect="1"/>
          </p:cNvPicPr>
          <p:nvPr/>
        </p:nvPicPr>
        <p:blipFill rotWithShape="1">
          <a:blip r:embed="rId2"/>
          <a:srcRect l="35104" r="32897"/>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79D79744-B402-C46B-2C2E-B9473919BDE6}"/>
              </a:ext>
            </a:extLst>
          </p:cNvPr>
          <p:cNvSpPr>
            <a:spLocks noGrp="1"/>
          </p:cNvSpPr>
          <p:nvPr>
            <p:ph idx="1"/>
          </p:nvPr>
        </p:nvSpPr>
        <p:spPr>
          <a:xfrm>
            <a:off x="6570573" y="2155370"/>
            <a:ext cx="4833134" cy="4441373"/>
          </a:xfrm>
        </p:spPr>
        <p:txBody>
          <a:bodyPr anchor="t">
            <a:normAutofit fontScale="85000" lnSpcReduction="20000"/>
          </a:bodyPr>
          <a:lstStyle/>
          <a:p>
            <a:pPr marL="0" indent="0" algn="just">
              <a:lnSpc>
                <a:spcPct val="107000"/>
              </a:lnSpc>
              <a:spcAft>
                <a:spcPts val="800"/>
              </a:spcAft>
              <a:buNone/>
            </a:pPr>
            <a:r>
              <a:rPr lang="el-GR" sz="20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Η παρενόχληση είναι μια ευρεία κατηγορία στην οποία υπάγονται πολλοί τύποι διαδικτυακού εκφοβισμού, αλλά γενικά αναφέρεται σε ένα εξακολουθητικό</a:t>
            </a:r>
            <a:r>
              <a:rPr lang="en-US" sz="20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 </a:t>
            </a:r>
            <a:r>
              <a:rPr lang="el-GR" sz="20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μοτίβο κακόβουλων ή απειλητικών μηνυμάτων που αποστέλνονται στο διαδίκτυο με σκοπό να βλάψουν κάποιον. </a:t>
            </a:r>
          </a:p>
          <a:p>
            <a:pPr marL="0" indent="0" algn="just">
              <a:lnSpc>
                <a:spcPct val="107000"/>
              </a:lnSpc>
              <a:spcAft>
                <a:spcPts val="800"/>
              </a:spcAft>
              <a:buNone/>
            </a:pPr>
            <a:r>
              <a:rPr lang="el-GR" sz="20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Ως άμεση παρενόχληση νοείται η επανειλημμένη αποστολή προσβλητικών, αγενών και προσβλητικών μηνυμάτων σε κάποιον μέσω SMS, πίνακα μηνυμάτων ή λογαριασμού στα μέσα κοινωνικής δικτύωσης. Η έμμεση παρενόχληση περιλαμβάνει τη διάδοση φημολογιών εναντίον του θύματος σε διάφορα διαδικτυακά φόρουμ, την εγγραφή του θύματος σε ανεπιθύμητες διαδικτυακές υπηρεσίες ή την αποστολή μηνυμάτων σε άλλους στο όνομα του θύματος.</a:t>
            </a:r>
          </a:p>
          <a:p>
            <a:pPr marL="0" indent="0" algn="just">
              <a:lnSpc>
                <a:spcPct val="107000"/>
              </a:lnSpc>
              <a:spcAft>
                <a:spcPts val="800"/>
              </a:spcAft>
              <a:buNone/>
            </a:pPr>
            <a:endParaRPr lang="en-US" sz="2000" dirty="0">
              <a:solidFill>
                <a:schemeClr val="tx1">
                  <a:alpha val="80000"/>
                </a:schemeClr>
              </a:solidFill>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14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43743-BFB8-411A-036B-03379E5B72B3}"/>
              </a:ext>
            </a:extLst>
          </p:cNvPr>
          <p:cNvSpPr>
            <a:spLocks noGrp="1"/>
          </p:cNvSpPr>
          <p:nvPr>
            <p:ph type="title"/>
          </p:nvPr>
        </p:nvSpPr>
        <p:spPr>
          <a:xfrm>
            <a:off x="481013" y="3752849"/>
            <a:ext cx="3590244" cy="2452687"/>
          </a:xfrm>
        </p:spPr>
        <p:txBody>
          <a:bodyPr anchor="ctr">
            <a:normAutofit/>
          </a:bodyPr>
          <a:lstStyle/>
          <a:p>
            <a:r>
              <a:rPr lang="el-GR" sz="3600" dirty="0">
                <a:latin typeface="Tahoma" panose="020B0604030504040204" pitchFamily="34" charset="0"/>
                <a:ea typeface="Tahoma" panose="020B0604030504040204" pitchFamily="34" charset="0"/>
                <a:cs typeface="Tahoma" panose="020B0604030504040204" pitchFamily="34" charset="0"/>
              </a:rPr>
              <a:t>ΥΠΟΤΙΜΗΣΗ</a:t>
            </a:r>
            <a:r>
              <a:rPr lang="el-CY" sz="3600" dirty="0">
                <a:latin typeface="Tahoma" panose="020B0604030504040204" pitchFamily="34" charset="0"/>
                <a:ea typeface="Tahoma" panose="020B0604030504040204" pitchFamily="34" charset="0"/>
                <a:cs typeface="Tahoma" panose="020B0604030504040204" pitchFamily="34" charset="0"/>
              </a:rPr>
              <a:t>/</a:t>
            </a:r>
            <a:r>
              <a:rPr lang="en-GB" sz="3600" dirty="0">
                <a:latin typeface="Tahoma" panose="020B0604030504040204" pitchFamily="34" charset="0"/>
                <a:ea typeface="Tahoma" panose="020B0604030504040204" pitchFamily="34" charset="0"/>
                <a:cs typeface="Tahoma" panose="020B0604030504040204" pitchFamily="34" charset="0"/>
              </a:rPr>
              <a:t> </a:t>
            </a:r>
            <a:r>
              <a:rPr lang="el-GR" sz="3600" dirty="0">
                <a:latin typeface="Tahoma" panose="020B0604030504040204" pitchFamily="34" charset="0"/>
                <a:ea typeface="Tahoma" panose="020B0604030504040204" pitchFamily="34" charset="0"/>
                <a:cs typeface="Tahoma" panose="020B0604030504040204" pitchFamily="34" charset="0"/>
              </a:rPr>
              <a:t>ΠΡΟΣΒΟΛΗ</a:t>
            </a:r>
            <a:endParaRPr lang="en-GB" sz="3600" dirty="0"/>
          </a:p>
        </p:txBody>
      </p:sp>
      <p:pic>
        <p:nvPicPr>
          <p:cNvPr id="4" name="Imagen 7">
            <a:extLst>
              <a:ext uri="{FF2B5EF4-FFF2-40B4-BE49-F238E27FC236}">
                <a16:creationId xmlns:a16="http://schemas.microsoft.com/office/drawing/2014/main" id="{D25830C9-6128-AB0B-27C5-A74587E4500D}"/>
              </a:ext>
            </a:extLst>
          </p:cNvPr>
          <p:cNvPicPr>
            <a:picLocks noChangeAspect="1"/>
          </p:cNvPicPr>
          <p:nvPr/>
        </p:nvPicPr>
        <p:blipFill rotWithShape="1">
          <a:blip r:embed="rId2"/>
          <a:srcRect b="1048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5" name="Content Placeholder 7">
            <a:extLst>
              <a:ext uri="{FF2B5EF4-FFF2-40B4-BE49-F238E27FC236}">
                <a16:creationId xmlns:a16="http://schemas.microsoft.com/office/drawing/2014/main" id="{6F6E6D35-B6F8-06BA-99A3-ED663C3CF5FE}"/>
              </a:ext>
            </a:extLst>
          </p:cNvPr>
          <p:cNvSpPr>
            <a:spLocks noGrp="1"/>
          </p:cNvSpPr>
          <p:nvPr>
            <p:ph idx="1"/>
          </p:nvPr>
        </p:nvSpPr>
        <p:spPr>
          <a:xfrm>
            <a:off x="4223982" y="3752850"/>
            <a:ext cx="7485413" cy="2452687"/>
          </a:xfrm>
        </p:spPr>
        <p:txBody>
          <a:bodyPr anchor="ctr">
            <a:normAutofit fontScale="92500"/>
          </a:bodyPr>
          <a:lstStyle/>
          <a:p>
            <a:pPr marL="0" indent="0" algn="just">
              <a:lnSpc>
                <a:spcPct val="107000"/>
              </a:lnSpc>
              <a:spcAft>
                <a:spcPts val="800"/>
              </a:spcAft>
              <a:buNone/>
            </a:pPr>
            <a:r>
              <a:rPr lang="el-CY" sz="2400" dirty="0" err="1">
                <a:latin typeface="Tahoma" panose="020B0604030504040204" pitchFamily="34" charset="0"/>
                <a:ea typeface="Tahoma" panose="020B0604030504040204" pitchFamily="34" charset="0"/>
                <a:cs typeface="Tahoma" panose="020B0604030504040204" pitchFamily="34" charset="0"/>
              </a:rPr>
              <a:t>Πρόκειτ</a:t>
            </a:r>
            <a:r>
              <a:rPr lang="el-CY" sz="2400" dirty="0">
                <a:latin typeface="Tahoma" panose="020B0604030504040204" pitchFamily="34" charset="0"/>
                <a:ea typeface="Tahoma" panose="020B0604030504040204" pitchFamily="34" charset="0"/>
                <a:cs typeface="Tahoma" panose="020B0604030504040204" pitchFamily="34" charset="0"/>
              </a:rPr>
              <a:t>αι για τη δ</a:t>
            </a:r>
            <a:r>
              <a:rPr lang="el-GR" sz="2400" dirty="0" err="1">
                <a:latin typeface="Tahoma" panose="020B0604030504040204" pitchFamily="34" charset="0"/>
                <a:ea typeface="Tahoma" panose="020B0604030504040204" pitchFamily="34" charset="0"/>
                <a:cs typeface="Tahoma" panose="020B0604030504040204" pitchFamily="34" charset="0"/>
              </a:rPr>
              <a:t>ιάδοση</a:t>
            </a:r>
            <a:r>
              <a:rPr lang="el-GR" sz="2400" dirty="0">
                <a:latin typeface="Tahoma" panose="020B0604030504040204" pitchFamily="34" charset="0"/>
                <a:ea typeface="Tahoma" panose="020B0604030504040204" pitchFamily="34" charset="0"/>
                <a:cs typeface="Tahoma" panose="020B0604030504040204" pitchFamily="34" charset="0"/>
              </a:rPr>
              <a:t> προσωπικών πληροφοριών για άλλους που είναι υποτιμητικές ή/και αναληθείς </a:t>
            </a:r>
            <a:r>
              <a:rPr lang="el-CY" sz="2400" dirty="0">
                <a:latin typeface="Tahoma" panose="020B0604030504040204" pitchFamily="34" charset="0"/>
                <a:ea typeface="Tahoma" panose="020B0604030504040204" pitchFamily="34" charset="0"/>
                <a:cs typeface="Tahoma" panose="020B0604030504040204" pitchFamily="34" charset="0"/>
              </a:rPr>
              <a:t>και που έχουν</a:t>
            </a:r>
            <a:r>
              <a:rPr lang="el-GR" sz="2400" dirty="0">
                <a:latin typeface="Tahoma" panose="020B0604030504040204" pitchFamily="34" charset="0"/>
                <a:ea typeface="Tahoma" panose="020B0604030504040204" pitchFamily="34" charset="0"/>
                <a:cs typeface="Tahoma" panose="020B0604030504040204" pitchFamily="34" charset="0"/>
              </a:rPr>
              <a:t> σκοπό να βλάψουν την υπόληψή τους. Ορισμένα παραδείγματα περιλαμβάνουν τη δημοσίευση τέτοιων πληροφοριών ή ψηφιακά τροποποιημένων φωτογραφιών ή στιγμιότυπων οθόνης και την αποστολή τους σε άλλους.</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42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46048FA-275F-6714-E852-A2DE90100B07}"/>
              </a:ext>
            </a:extLst>
          </p:cNvPr>
          <p:cNvSpPr>
            <a:spLocks noGrp="1"/>
          </p:cNvSpPr>
          <p:nvPr>
            <p:ph type="title"/>
          </p:nvPr>
        </p:nvSpPr>
        <p:spPr>
          <a:xfrm>
            <a:off x="6992882" y="1269496"/>
            <a:ext cx="4593267" cy="2052522"/>
          </a:xfrm>
        </p:spPr>
        <p:txBody>
          <a:bodyPr anchor="b">
            <a:normAutofit/>
          </a:bodyPr>
          <a:lstStyle/>
          <a:p>
            <a:pPr marL="0" indent="0">
              <a:lnSpc>
                <a:spcPct val="107000"/>
              </a:lnSpc>
              <a:spcAft>
                <a:spcPts val="800"/>
              </a:spcAft>
              <a:buNone/>
            </a:pPr>
            <a:r>
              <a:rPr lang="el-GR" sz="4000" dirty="0">
                <a:effectLst/>
                <a:latin typeface="Tahoma" panose="020B0604030504040204" pitchFamily="34" charset="0"/>
                <a:ea typeface="Tahoma" panose="020B0604030504040204" pitchFamily="34" charset="0"/>
                <a:cs typeface="Tahoma" panose="020B0604030504040204" pitchFamily="34" charset="0"/>
              </a:rPr>
              <a:t>ΠΛΑΣΤΟΠΡΟΣΩΠΙΑ Ή</a:t>
            </a:r>
            <a:r>
              <a:rPr lang="en-US" sz="4000" dirty="0">
                <a:effectLst/>
                <a:latin typeface="Tahoma" panose="020B0604030504040204" pitchFamily="34" charset="0"/>
                <a:ea typeface="Tahoma" panose="020B0604030504040204" pitchFamily="34" charset="0"/>
                <a:cs typeface="Tahoma" panose="020B0604030504040204" pitchFamily="34" charset="0"/>
              </a:rPr>
              <a:t> FRAPING</a:t>
            </a:r>
            <a:endParaRPr lang="fr-FR" sz="4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11">
            <a:extLst>
              <a:ext uri="{FF2B5EF4-FFF2-40B4-BE49-F238E27FC236}">
                <a16:creationId xmlns:a16="http://schemas.microsoft.com/office/drawing/2014/main" id="{1CF16759-8387-41EB-0875-91875D72657A}"/>
              </a:ext>
            </a:extLst>
          </p:cNvPr>
          <p:cNvPicPr>
            <a:picLocks noChangeAspect="1"/>
          </p:cNvPicPr>
          <p:nvPr/>
        </p:nvPicPr>
        <p:blipFill rotWithShape="1">
          <a:blip r:embed="rId2"/>
          <a:srcRect l="14580" r="3942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847A9E43-EC1A-5B5C-8873-9D8AB9D4D158}"/>
              </a:ext>
            </a:extLst>
          </p:cNvPr>
          <p:cNvSpPr>
            <a:spLocks noGrp="1"/>
          </p:cNvSpPr>
          <p:nvPr>
            <p:ph idx="1"/>
          </p:nvPr>
        </p:nvSpPr>
        <p:spPr>
          <a:xfrm>
            <a:off x="6876045" y="3781700"/>
            <a:ext cx="4322610" cy="2913872"/>
          </a:xfrm>
        </p:spPr>
        <p:txBody>
          <a:bodyPr anchor="t">
            <a:normAutofit/>
          </a:bodyPr>
          <a:lstStyle/>
          <a:p>
            <a:pPr marL="0" indent="0">
              <a:lnSpc>
                <a:spcPct val="107000"/>
              </a:lnSpc>
              <a:spcAft>
                <a:spcPts val="800"/>
              </a:spcAft>
              <a:buNone/>
            </a:pPr>
            <a:r>
              <a:rPr lang="el-GR" sz="20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rPr>
              <a:t>Η παραβίαση λογαριασμών ηλεκτρονικού ταχυδρομείου ή μέσων κοινωνικής δικτύωσης κάποιου άλλου ατόμου με την ανάρτηση ανάρμοστου περιεχομένου στο όνομά του, προκειμένου να βλάψει την υπόληψή του. </a:t>
            </a:r>
            <a:endParaRPr lang="en-US" sz="2000" dirty="0">
              <a:solidFill>
                <a:schemeClr val="tx1">
                  <a:alpha val="8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37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649B2-3B8A-179E-73C8-E9DB0ACB2A80}"/>
              </a:ext>
            </a:extLst>
          </p:cNvPr>
          <p:cNvSpPr>
            <a:spLocks noGrp="1"/>
          </p:cNvSpPr>
          <p:nvPr>
            <p:ph type="title"/>
          </p:nvPr>
        </p:nvSpPr>
        <p:spPr>
          <a:xfrm>
            <a:off x="115253" y="4000500"/>
            <a:ext cx="3976687" cy="2330766"/>
          </a:xfrm>
        </p:spPr>
        <p:txBody>
          <a:bodyPr anchor="ctr">
            <a:normAutofit/>
          </a:bodyPr>
          <a:lstStyle/>
          <a:p>
            <a:r>
              <a:rPr lang="el-GR" sz="3600" dirty="0">
                <a:latin typeface="Tahoma" panose="020B0604030504040204" pitchFamily="34" charset="0"/>
                <a:ea typeface="Tahoma" panose="020B0604030504040204" pitchFamily="34" charset="0"/>
                <a:cs typeface="Tahoma" panose="020B0604030504040204" pitchFamily="34" charset="0"/>
              </a:rPr>
              <a:t>ΞΕΜΠΡΟΣΤΙΑΣΜΑ</a:t>
            </a:r>
            <a:r>
              <a:rPr lang="en-GB" sz="3600" dirty="0">
                <a:latin typeface="Tahoma" panose="020B0604030504040204" pitchFamily="34" charset="0"/>
                <a:ea typeface="Tahoma" panose="020B0604030504040204" pitchFamily="34" charset="0"/>
                <a:cs typeface="Tahoma" panose="020B0604030504040204" pitchFamily="34" charset="0"/>
              </a:rPr>
              <a:t>/</a:t>
            </a:r>
            <a:br>
              <a:rPr lang="en-GB" sz="3600" dirty="0">
                <a:latin typeface="Tahoma" panose="020B0604030504040204" pitchFamily="34" charset="0"/>
                <a:ea typeface="Tahoma" panose="020B0604030504040204" pitchFamily="34" charset="0"/>
                <a:cs typeface="Tahoma" panose="020B0604030504040204" pitchFamily="34" charset="0"/>
              </a:rPr>
            </a:br>
            <a:r>
              <a:rPr lang="el-GR" sz="3600" dirty="0">
                <a:latin typeface="Tahoma" panose="020B0604030504040204" pitchFamily="34" charset="0"/>
                <a:ea typeface="Tahoma" panose="020B0604030504040204" pitchFamily="34" charset="0"/>
                <a:cs typeface="Tahoma" panose="020B0604030504040204" pitchFamily="34" charset="0"/>
              </a:rPr>
              <a:t>ΕΞΑΠΑΤΗΣΗ</a:t>
            </a:r>
            <a:endParaRPr lang="en-GB" sz="3600"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14">
            <a:extLst>
              <a:ext uri="{FF2B5EF4-FFF2-40B4-BE49-F238E27FC236}">
                <a16:creationId xmlns:a16="http://schemas.microsoft.com/office/drawing/2014/main" id="{2BA265CA-7BC2-2DE9-4B5C-B49190524714}"/>
              </a:ext>
            </a:extLst>
          </p:cNvPr>
          <p:cNvPicPr>
            <a:picLocks noChangeAspect="1"/>
          </p:cNvPicPr>
          <p:nvPr/>
        </p:nvPicPr>
        <p:blipFill rotWithShape="1">
          <a:blip r:embed="rId2"/>
          <a:srcRect b="148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3CE3DF86-D63E-6258-0E89-3FD6A992635D}"/>
              </a:ext>
            </a:extLst>
          </p:cNvPr>
          <p:cNvSpPr>
            <a:spLocks noGrp="1"/>
          </p:cNvSpPr>
          <p:nvPr>
            <p:ph idx="1"/>
          </p:nvPr>
        </p:nvSpPr>
        <p:spPr>
          <a:xfrm>
            <a:off x="4091940" y="3950643"/>
            <a:ext cx="8269509" cy="3105140"/>
          </a:xfrm>
        </p:spPr>
        <p:txBody>
          <a:bodyPr anchor="ctr">
            <a:normAutofit lnSpcReduction="10000"/>
          </a:bodyPr>
          <a:lstStyle/>
          <a:p>
            <a:pPr marL="0" indent="0">
              <a:buNone/>
            </a:pPr>
            <a:r>
              <a:rPr lang="el-GR" sz="2000" dirty="0">
                <a:effectLst/>
                <a:latin typeface="Tahoma" panose="020B0604030504040204" pitchFamily="34" charset="0"/>
                <a:ea typeface="Tahoma" panose="020B0604030504040204" pitchFamily="34" charset="0"/>
                <a:cs typeface="Tahoma" panose="020B0604030504040204" pitchFamily="34" charset="0"/>
              </a:rPr>
              <a:t>Το ξεμπρόστιασμα (</a:t>
            </a:r>
            <a:r>
              <a:rPr lang="el-GR" sz="2000" dirty="0" err="1">
                <a:effectLst/>
                <a:latin typeface="Tahoma" panose="020B0604030504040204" pitchFamily="34" charset="0"/>
                <a:ea typeface="Tahoma" panose="020B0604030504040204" pitchFamily="34" charset="0"/>
                <a:cs typeface="Tahoma" panose="020B0604030504040204" pitchFamily="34" charset="0"/>
              </a:rPr>
              <a:t>outing</a:t>
            </a:r>
            <a:r>
              <a:rPr lang="el-GR" sz="2000" dirty="0">
                <a:effectLst/>
                <a:latin typeface="Tahoma" panose="020B0604030504040204" pitchFamily="34" charset="0"/>
                <a:ea typeface="Tahoma" panose="020B0604030504040204" pitchFamily="34" charset="0"/>
                <a:cs typeface="Tahoma" panose="020B0604030504040204" pitchFamily="34" charset="0"/>
              </a:rPr>
              <a:t>), επίσης γνωστό ως </a:t>
            </a:r>
            <a:r>
              <a:rPr lang="el-GR" sz="2000" dirty="0" err="1">
                <a:effectLst/>
                <a:latin typeface="Tahoma" panose="020B0604030504040204" pitchFamily="34" charset="0"/>
                <a:ea typeface="Tahoma" panose="020B0604030504040204" pitchFamily="34" charset="0"/>
                <a:cs typeface="Tahoma" panose="020B0604030504040204" pitchFamily="34" charset="0"/>
              </a:rPr>
              <a:t>doxing</a:t>
            </a:r>
            <a:r>
              <a:rPr lang="el-GR" sz="2000" dirty="0">
                <a:effectLst/>
                <a:latin typeface="Tahoma" panose="020B0604030504040204" pitchFamily="34" charset="0"/>
                <a:ea typeface="Tahoma" panose="020B0604030504040204" pitchFamily="34" charset="0"/>
                <a:cs typeface="Tahoma" panose="020B0604030504040204" pitchFamily="34" charset="0"/>
              </a:rPr>
              <a:t>, αναφέρεται σε μια πράξη όπου ο </a:t>
            </a:r>
            <a:r>
              <a:rPr lang="el-GR" sz="2000" dirty="0" err="1">
                <a:effectLst/>
                <a:latin typeface="Tahoma" panose="020B0604030504040204" pitchFamily="34" charset="0"/>
                <a:ea typeface="Tahoma" panose="020B0604030504040204" pitchFamily="34" charset="0"/>
                <a:cs typeface="Tahoma" panose="020B0604030504040204" pitchFamily="34" charset="0"/>
              </a:rPr>
              <a:t>εκφοβιστής</a:t>
            </a:r>
            <a:r>
              <a:rPr lang="el-GR" sz="2000" dirty="0">
                <a:effectLst/>
                <a:latin typeface="Tahoma" panose="020B0604030504040204" pitchFamily="34" charset="0"/>
                <a:ea typeface="Tahoma" panose="020B0604030504040204" pitchFamily="34" charset="0"/>
                <a:cs typeface="Tahoma" panose="020B0604030504040204" pitchFamily="34" charset="0"/>
              </a:rPr>
              <a:t> αποκαλύπτει ανοιχτ</a:t>
            </a:r>
            <a:r>
              <a:rPr lang="el-GR" sz="2000" dirty="0">
                <a:latin typeface="Tahoma" panose="020B0604030504040204" pitchFamily="34" charset="0"/>
                <a:ea typeface="Tahoma" panose="020B0604030504040204" pitchFamily="34" charset="0"/>
                <a:cs typeface="Tahoma" panose="020B0604030504040204" pitchFamily="34" charset="0"/>
              </a:rPr>
              <a:t>ά ευαίσθητες ή προσωπικές πληροφορίες για κάποιον </a:t>
            </a:r>
            <a:r>
              <a:rPr lang="el-GR" sz="2000" dirty="0">
                <a:effectLst/>
                <a:latin typeface="Tahoma" panose="020B0604030504040204" pitchFamily="34" charset="0"/>
                <a:ea typeface="Tahoma" panose="020B0604030504040204" pitchFamily="34" charset="0"/>
                <a:cs typeface="Tahoma" panose="020B0604030504040204" pitchFamily="34" charset="0"/>
              </a:rPr>
              <a:t>χωρίς τη συγκατάθεσή του, με σκοπό την αμηχανία ή τον εξευτελισμό του. </a:t>
            </a:r>
          </a:p>
          <a:p>
            <a:pPr marL="0" indent="0">
              <a:buNone/>
            </a:pPr>
            <a:r>
              <a:rPr lang="el-GR" sz="2000" dirty="0">
                <a:effectLst/>
                <a:latin typeface="Tahoma" panose="020B0604030504040204" pitchFamily="34" charset="0"/>
                <a:ea typeface="Tahoma" panose="020B0604030504040204" pitchFamily="34" charset="0"/>
                <a:cs typeface="Tahoma" panose="020B0604030504040204" pitchFamily="34" charset="0"/>
              </a:rPr>
              <a:t>Το </a:t>
            </a:r>
            <a:r>
              <a:rPr lang="el-GR" sz="2000" dirty="0" err="1">
                <a:effectLst/>
                <a:latin typeface="Tahoma" panose="020B0604030504040204" pitchFamily="34" charset="0"/>
                <a:ea typeface="Tahoma" panose="020B0604030504040204" pitchFamily="34" charset="0"/>
                <a:cs typeface="Tahoma" panose="020B0604030504040204" pitchFamily="34" charset="0"/>
              </a:rPr>
              <a:t>trickery</a:t>
            </a:r>
            <a:r>
              <a:rPr lang="el-GR" sz="2000" dirty="0">
                <a:effectLst/>
                <a:latin typeface="Tahoma" panose="020B0604030504040204" pitchFamily="34" charset="0"/>
                <a:ea typeface="Tahoma" panose="020B0604030504040204" pitchFamily="34" charset="0"/>
                <a:cs typeface="Tahoma" panose="020B0604030504040204" pitchFamily="34" charset="0"/>
              </a:rPr>
              <a:t> είναι παρόμοιο με το </a:t>
            </a:r>
            <a:r>
              <a:rPr lang="el-GR" sz="2000" dirty="0" err="1">
                <a:effectLst/>
                <a:latin typeface="Tahoma" panose="020B0604030504040204" pitchFamily="34" charset="0"/>
                <a:ea typeface="Tahoma" panose="020B0604030504040204" pitchFamily="34" charset="0"/>
                <a:cs typeface="Tahoma" panose="020B0604030504040204" pitchFamily="34" charset="0"/>
              </a:rPr>
              <a:t>outing</a:t>
            </a:r>
            <a:r>
              <a:rPr lang="el-GR" sz="2000" dirty="0">
                <a:effectLst/>
                <a:latin typeface="Tahoma" panose="020B0604030504040204" pitchFamily="34" charset="0"/>
                <a:ea typeface="Tahoma" panose="020B0604030504040204" pitchFamily="34" charset="0"/>
                <a:cs typeface="Tahoma" panose="020B0604030504040204" pitchFamily="34" charset="0"/>
              </a:rPr>
              <a:t>, με ένα επιπρόσθετο όμως στοιχείο εξαπάτησης. Στην περίπτωση αυτή, ο </a:t>
            </a:r>
            <a:r>
              <a:rPr lang="el-GR" sz="2000" dirty="0" err="1">
                <a:effectLst/>
                <a:latin typeface="Tahoma" panose="020B0604030504040204" pitchFamily="34" charset="0"/>
                <a:ea typeface="Tahoma" panose="020B0604030504040204" pitchFamily="34" charset="0"/>
                <a:cs typeface="Tahoma" panose="020B0604030504040204" pitchFamily="34" charset="0"/>
              </a:rPr>
              <a:t>εκφοβιστής</a:t>
            </a:r>
            <a:r>
              <a:rPr lang="el-GR" sz="2000" dirty="0">
                <a:effectLst/>
                <a:latin typeface="Tahoma" panose="020B0604030504040204" pitchFamily="34" charset="0"/>
                <a:ea typeface="Tahoma" panose="020B0604030504040204" pitchFamily="34" charset="0"/>
                <a:cs typeface="Tahoma" panose="020B0604030504040204" pitchFamily="34" charset="0"/>
              </a:rPr>
              <a:t> θα επιδιώξει να γίνει φίλος με τον στόχο του για να κερδίσει την εμπιστοσύνη του. Μόλις ο </a:t>
            </a:r>
            <a:r>
              <a:rPr lang="el-GR" sz="2000" dirty="0" err="1">
                <a:effectLst/>
                <a:latin typeface="Tahoma" panose="020B0604030504040204" pitchFamily="34" charset="0"/>
                <a:ea typeface="Tahoma" panose="020B0604030504040204" pitchFamily="34" charset="0"/>
                <a:cs typeface="Tahoma" panose="020B0604030504040204" pitchFamily="34" charset="0"/>
              </a:rPr>
              <a:t>εκφοβιστής</a:t>
            </a:r>
            <a:r>
              <a:rPr lang="el-GR" sz="2000" dirty="0">
                <a:effectLst/>
                <a:latin typeface="Tahoma" panose="020B0604030504040204" pitchFamily="34" charset="0"/>
                <a:ea typeface="Tahoma" panose="020B0604030504040204" pitchFamily="34" charset="0"/>
                <a:cs typeface="Tahoma" panose="020B0604030504040204" pitchFamily="34" charset="0"/>
              </a:rPr>
              <a:t> κερδίσει την εμπιστοσύνη του στόχου του, καταχράται την εμπιστοσύνη αυτή και μοιράζεται τα μυστικά και τις προσωπικές πληροφορίες του θύματος σε τρίτους ή σε πολλά τρίτα άτομα. </a:t>
            </a:r>
          </a:p>
          <a:p>
            <a:pPr marL="0" indent="0">
              <a:buNone/>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5927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TotalTime>
  <Words>1137</Words>
  <Application>Microsoft Office PowerPoint</Application>
  <PresentationFormat>Widescreen</PresentationFormat>
  <Paragraphs>62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Tahoma</vt:lpstr>
      <vt:lpstr>Thème Office</vt:lpstr>
      <vt:lpstr>ΔΗΜΙΟΥΡΓΙΚΑ ΕΡΓΑΛΕΙΑ ΕΝΑΝΤΙΑ ΣΤΟΝ ΚΥΒΕΡΝΟΕΚΦΟΒΙΣΜΟ </vt:lpstr>
      <vt:lpstr>Ο ΕΚΦΟΒΙΣΜΟΣ</vt:lpstr>
      <vt:lpstr>ΚΥΒΕΡΝΟΕΚΦΟΒΙΣΜΟΣ</vt:lpstr>
      <vt:lpstr>ΤΥΠΟΙ ΚΥΒΕΡΝΟΕΚΦΟΒΙΣΜΟΥ</vt:lpstr>
      <vt:lpstr>ΕΜΠΡΗΣΤΙΚΗ ΓΛΩΣΣΑ</vt:lpstr>
      <vt:lpstr>ΠΑΡΕΝΟΧΛΗΣΗ</vt:lpstr>
      <vt:lpstr>ΥΠΟΤΙΜΗΣΗ/ ΠΡΟΣΒΟΛΗ</vt:lpstr>
      <vt:lpstr>ΠΛΑΣΤΟΠΡΟΣΩΠΙΑ Ή FRAPING</vt:lpstr>
      <vt:lpstr>ΞΕΜΠΡΟΣΤΙΑΣΜΑ/ ΕΞΑΠΑΤΗΣΗ</vt:lpstr>
      <vt:lpstr>ΑΠΟΚΛΕΙΣΜΟΣ</vt:lpstr>
      <vt:lpstr>ΔΙΑΔΙΚΤΥΑΚΗ ΠΑΡΑΚΟΛΟΥΘΗΣΗ</vt:lpstr>
      <vt:lpstr>CYBERBASHING Ή HAPPY SLAPPING</vt:lpstr>
      <vt:lpstr>     Ποιοι είναι οι παράγοντες που οδηγούν στον κυβερνοεκφοβισμό; </vt:lpstr>
      <vt:lpstr>Το Έργο ONLIVE</vt:lpstr>
      <vt:lpstr>ΔΡΑΣΤΗΡΙΟΤΗΤΑ ΓΙΑ ΤΟΝ ΚΥΒΕΡΝΟΕΚΦΟΒΙΣΜΟ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TOOLS AGAINST CYBERBULLYING</dc:title>
  <dc:creator>Jutta Faller</dc:creator>
  <cp:lastModifiedBy>Nikolas Ioannou</cp:lastModifiedBy>
  <cp:revision>25</cp:revision>
  <dcterms:created xsi:type="dcterms:W3CDTF">2022-06-07T12:24:52Z</dcterms:created>
  <dcterms:modified xsi:type="dcterms:W3CDTF">2022-10-13T06:20:31Z</dcterms:modified>
</cp:coreProperties>
</file>