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5" r:id="rId1"/>
  </p:sldMasterIdLst>
  <p:notesMasterIdLst>
    <p:notesMasterId r:id="rId17"/>
  </p:notesMasterIdLst>
  <p:sldIdLst>
    <p:sldId id="258" r:id="rId2"/>
    <p:sldId id="259" r:id="rId3"/>
    <p:sldId id="260" r:id="rId4"/>
    <p:sldId id="266" r:id="rId5"/>
    <p:sldId id="261" r:id="rId6"/>
    <p:sldId id="262" r:id="rId7"/>
    <p:sldId id="263" r:id="rId8"/>
    <p:sldId id="264" r:id="rId9"/>
    <p:sldId id="265" r:id="rId10"/>
    <p:sldId id="267" r:id="rId11"/>
    <p:sldId id="268" r:id="rId12"/>
    <p:sldId id="269" r:id="rId13"/>
    <p:sldId id="270" r:id="rId14"/>
    <p:sldId id="271" r:id="rId15"/>
    <p:sldId id="273" r:id="rId16"/>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56"/>
  </p:normalViewPr>
  <p:slideViewPr>
    <p:cSldViewPr snapToGrid="0">
      <p:cViewPr varScale="1">
        <p:scale>
          <a:sx n="107" d="100"/>
          <a:sy n="107" d="100"/>
        </p:scale>
        <p:origin x="736"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omi Thompson" userId="bb923580-4363-48c7-b162-12d6a074c26b" providerId="ADAL" clId="{AA2DBAC1-C0B0-6B46-8A9A-13684B3B8207}"/>
    <pc:docChg chg="modSld">
      <pc:chgData name="Naomi Thompson" userId="bb923580-4363-48c7-b162-12d6a074c26b" providerId="ADAL" clId="{AA2DBAC1-C0B0-6B46-8A9A-13684B3B8207}" dt="2022-11-09T19:54:36.926" v="1" actId="20577"/>
      <pc:docMkLst>
        <pc:docMk/>
      </pc:docMkLst>
      <pc:sldChg chg="modSp mod">
        <pc:chgData name="Naomi Thompson" userId="bb923580-4363-48c7-b162-12d6a074c26b" providerId="ADAL" clId="{AA2DBAC1-C0B0-6B46-8A9A-13684B3B8207}" dt="2022-11-09T19:54:36.926" v="1" actId="20577"/>
        <pc:sldMkLst>
          <pc:docMk/>
          <pc:sldMk cId="1577280571" sldId="260"/>
        </pc:sldMkLst>
        <pc:spChg chg="mod">
          <ac:chgData name="Naomi Thompson" userId="bb923580-4363-48c7-b162-12d6a074c26b" providerId="ADAL" clId="{AA2DBAC1-C0B0-6B46-8A9A-13684B3B8207}" dt="2022-11-09T19:54:36.926" v="1" actId="20577"/>
          <ac:spMkLst>
            <pc:docMk/>
            <pc:sldMk cId="1577280571" sldId="260"/>
            <ac:spMk id="2" creationId="{FA8ADD01-148C-A711-A498-3DC6D82E049A}"/>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4EAD7C-4F47-42BC-A5C3-6D54274A84DD}" type="datetimeFigureOut">
              <a:rPr lang="en-GB" smtClean="0"/>
              <a:t>09/11/2022</a:t>
            </a:fld>
            <a:endParaRPr lang="en-GB"/>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C908A1-27C8-4AA4-8C39-EE317D9A46B8}" type="slidenum">
              <a:rPr lang="en-GB" smtClean="0"/>
              <a:t>‹#›</a:t>
            </a:fld>
            <a:endParaRPr lang="en-GB"/>
          </a:p>
        </p:txBody>
      </p:sp>
    </p:spTree>
    <p:extLst>
      <p:ext uri="{BB962C8B-B14F-4D97-AF65-F5344CB8AC3E}">
        <p14:creationId xmlns:p14="http://schemas.microsoft.com/office/powerpoint/2010/main" val="18470540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GB" dirty="0"/>
          </a:p>
        </p:txBody>
      </p:sp>
      <p:sp>
        <p:nvSpPr>
          <p:cNvPr id="4" name="Espace réservé du numéro de diapositive 3"/>
          <p:cNvSpPr>
            <a:spLocks noGrp="1"/>
          </p:cNvSpPr>
          <p:nvPr>
            <p:ph type="sldNum" sz="quarter" idx="5"/>
          </p:nvPr>
        </p:nvSpPr>
        <p:spPr/>
        <p:txBody>
          <a:bodyPr/>
          <a:lstStyle/>
          <a:p>
            <a:fld id="{0EC908A1-27C8-4AA4-8C39-EE317D9A46B8}" type="slidenum">
              <a:rPr lang="en-GB" smtClean="0"/>
              <a:t>13</a:t>
            </a:fld>
            <a:endParaRPr lang="en-GB"/>
          </a:p>
        </p:txBody>
      </p:sp>
    </p:spTree>
    <p:extLst>
      <p:ext uri="{BB962C8B-B14F-4D97-AF65-F5344CB8AC3E}">
        <p14:creationId xmlns:p14="http://schemas.microsoft.com/office/powerpoint/2010/main" val="1583569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7FFF99F-B13C-76D4-8600-FE51680302C2}"/>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en-GB"/>
          </a:p>
        </p:txBody>
      </p:sp>
      <p:sp>
        <p:nvSpPr>
          <p:cNvPr id="3" name="Sous-titre 2">
            <a:extLst>
              <a:ext uri="{FF2B5EF4-FFF2-40B4-BE49-F238E27FC236}">
                <a16:creationId xmlns:a16="http://schemas.microsoft.com/office/drawing/2014/main" id="{5FDB4D69-1C15-F82F-70FA-E5A30601130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GB"/>
          </a:p>
        </p:txBody>
      </p:sp>
      <p:sp>
        <p:nvSpPr>
          <p:cNvPr id="4" name="Espace réservé de la date 3">
            <a:extLst>
              <a:ext uri="{FF2B5EF4-FFF2-40B4-BE49-F238E27FC236}">
                <a16:creationId xmlns:a16="http://schemas.microsoft.com/office/drawing/2014/main" id="{E8A0C6CC-D9E2-76BC-D866-3212BB9C126A}"/>
              </a:ext>
            </a:extLst>
          </p:cNvPr>
          <p:cNvSpPr>
            <a:spLocks noGrp="1"/>
          </p:cNvSpPr>
          <p:nvPr>
            <p:ph type="dt" sz="half" idx="10"/>
          </p:nvPr>
        </p:nvSpPr>
        <p:spPr/>
        <p:txBody>
          <a:bodyPr/>
          <a:lstStyle/>
          <a:p>
            <a:fld id="{2DB0BA70-4BA3-493A-813E-C56C05F87A7B}" type="datetimeFigureOut">
              <a:rPr lang="en-GB" smtClean="0"/>
              <a:t>09/11/2022</a:t>
            </a:fld>
            <a:endParaRPr lang="en-GB"/>
          </a:p>
        </p:txBody>
      </p:sp>
      <p:sp>
        <p:nvSpPr>
          <p:cNvPr id="5" name="Espace réservé du pied de page 4">
            <a:extLst>
              <a:ext uri="{FF2B5EF4-FFF2-40B4-BE49-F238E27FC236}">
                <a16:creationId xmlns:a16="http://schemas.microsoft.com/office/drawing/2014/main" id="{2D41F111-04C7-F58D-B13B-E764A8276B10}"/>
              </a:ext>
            </a:extLst>
          </p:cNvPr>
          <p:cNvSpPr>
            <a:spLocks noGrp="1"/>
          </p:cNvSpPr>
          <p:nvPr>
            <p:ph type="ftr" sz="quarter" idx="11"/>
          </p:nvPr>
        </p:nvSpPr>
        <p:spPr/>
        <p:txBody>
          <a:bodyPr/>
          <a:lstStyle/>
          <a:p>
            <a:endParaRPr lang="en-GB"/>
          </a:p>
        </p:txBody>
      </p:sp>
      <p:sp>
        <p:nvSpPr>
          <p:cNvPr id="6" name="Espace réservé du numéro de diapositive 5">
            <a:extLst>
              <a:ext uri="{FF2B5EF4-FFF2-40B4-BE49-F238E27FC236}">
                <a16:creationId xmlns:a16="http://schemas.microsoft.com/office/drawing/2014/main" id="{DEE9CF71-B4D2-2E80-3D8B-394249CB23F7}"/>
              </a:ext>
            </a:extLst>
          </p:cNvPr>
          <p:cNvSpPr>
            <a:spLocks noGrp="1"/>
          </p:cNvSpPr>
          <p:nvPr>
            <p:ph type="sldNum" sz="quarter" idx="12"/>
          </p:nvPr>
        </p:nvSpPr>
        <p:spPr/>
        <p:txBody>
          <a:bodyPr/>
          <a:lstStyle/>
          <a:p>
            <a:fld id="{47616673-BDB9-46F6-89CF-548AB504BAA3}" type="slidenum">
              <a:rPr lang="en-GB" smtClean="0"/>
              <a:t>‹#›</a:t>
            </a:fld>
            <a:endParaRPr lang="en-GB"/>
          </a:p>
        </p:txBody>
      </p:sp>
    </p:spTree>
    <p:extLst>
      <p:ext uri="{BB962C8B-B14F-4D97-AF65-F5344CB8AC3E}">
        <p14:creationId xmlns:p14="http://schemas.microsoft.com/office/powerpoint/2010/main" val="18124551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6C1A4B7-D8AB-2017-A4A2-BF42ECA4DE57}"/>
              </a:ext>
            </a:extLst>
          </p:cNvPr>
          <p:cNvSpPr>
            <a:spLocks noGrp="1"/>
          </p:cNvSpPr>
          <p:nvPr>
            <p:ph type="title"/>
          </p:nvPr>
        </p:nvSpPr>
        <p:spPr/>
        <p:txBody>
          <a:bodyPr/>
          <a:lstStyle/>
          <a:p>
            <a:r>
              <a:rPr lang="fr-FR"/>
              <a:t>Modifiez le style du titre</a:t>
            </a:r>
            <a:endParaRPr lang="en-GB"/>
          </a:p>
        </p:txBody>
      </p:sp>
      <p:sp>
        <p:nvSpPr>
          <p:cNvPr id="3" name="Espace réservé du texte vertical 2">
            <a:extLst>
              <a:ext uri="{FF2B5EF4-FFF2-40B4-BE49-F238E27FC236}">
                <a16:creationId xmlns:a16="http://schemas.microsoft.com/office/drawing/2014/main" id="{EC8A7698-37FC-17CA-B9F5-F06912E7F64D}"/>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4" name="Espace réservé de la date 3">
            <a:extLst>
              <a:ext uri="{FF2B5EF4-FFF2-40B4-BE49-F238E27FC236}">
                <a16:creationId xmlns:a16="http://schemas.microsoft.com/office/drawing/2014/main" id="{52357C8C-01B5-6F75-7586-79CA8745C3A4}"/>
              </a:ext>
            </a:extLst>
          </p:cNvPr>
          <p:cNvSpPr>
            <a:spLocks noGrp="1"/>
          </p:cNvSpPr>
          <p:nvPr>
            <p:ph type="dt" sz="half" idx="10"/>
          </p:nvPr>
        </p:nvSpPr>
        <p:spPr/>
        <p:txBody>
          <a:bodyPr/>
          <a:lstStyle/>
          <a:p>
            <a:fld id="{2DB0BA70-4BA3-493A-813E-C56C05F87A7B}" type="datetimeFigureOut">
              <a:rPr lang="en-GB" smtClean="0"/>
              <a:t>09/11/2022</a:t>
            </a:fld>
            <a:endParaRPr lang="en-GB"/>
          </a:p>
        </p:txBody>
      </p:sp>
      <p:sp>
        <p:nvSpPr>
          <p:cNvPr id="5" name="Espace réservé du pied de page 4">
            <a:extLst>
              <a:ext uri="{FF2B5EF4-FFF2-40B4-BE49-F238E27FC236}">
                <a16:creationId xmlns:a16="http://schemas.microsoft.com/office/drawing/2014/main" id="{9D6E852C-F091-D315-6456-2F075E0B1A77}"/>
              </a:ext>
            </a:extLst>
          </p:cNvPr>
          <p:cNvSpPr>
            <a:spLocks noGrp="1"/>
          </p:cNvSpPr>
          <p:nvPr>
            <p:ph type="ftr" sz="quarter" idx="11"/>
          </p:nvPr>
        </p:nvSpPr>
        <p:spPr/>
        <p:txBody>
          <a:bodyPr/>
          <a:lstStyle/>
          <a:p>
            <a:endParaRPr lang="en-GB"/>
          </a:p>
        </p:txBody>
      </p:sp>
      <p:sp>
        <p:nvSpPr>
          <p:cNvPr id="6" name="Espace réservé du numéro de diapositive 5">
            <a:extLst>
              <a:ext uri="{FF2B5EF4-FFF2-40B4-BE49-F238E27FC236}">
                <a16:creationId xmlns:a16="http://schemas.microsoft.com/office/drawing/2014/main" id="{7A5624AC-9256-997D-105D-7FC7AA4933DA}"/>
              </a:ext>
            </a:extLst>
          </p:cNvPr>
          <p:cNvSpPr>
            <a:spLocks noGrp="1"/>
          </p:cNvSpPr>
          <p:nvPr>
            <p:ph type="sldNum" sz="quarter" idx="12"/>
          </p:nvPr>
        </p:nvSpPr>
        <p:spPr/>
        <p:txBody>
          <a:bodyPr/>
          <a:lstStyle/>
          <a:p>
            <a:fld id="{47616673-BDB9-46F6-89CF-548AB504BAA3}" type="slidenum">
              <a:rPr lang="en-GB" smtClean="0"/>
              <a:t>‹#›</a:t>
            </a:fld>
            <a:endParaRPr lang="en-GB"/>
          </a:p>
        </p:txBody>
      </p:sp>
    </p:spTree>
    <p:extLst>
      <p:ext uri="{BB962C8B-B14F-4D97-AF65-F5344CB8AC3E}">
        <p14:creationId xmlns:p14="http://schemas.microsoft.com/office/powerpoint/2010/main" val="6145615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7FAB047A-0C6A-E212-D653-1C18B2AAD292}"/>
              </a:ext>
            </a:extLst>
          </p:cNvPr>
          <p:cNvSpPr>
            <a:spLocks noGrp="1"/>
          </p:cNvSpPr>
          <p:nvPr>
            <p:ph type="title" orient="vert"/>
          </p:nvPr>
        </p:nvSpPr>
        <p:spPr>
          <a:xfrm>
            <a:off x="8724900" y="365125"/>
            <a:ext cx="2628900" cy="5811838"/>
          </a:xfrm>
        </p:spPr>
        <p:txBody>
          <a:bodyPr vert="eaVert"/>
          <a:lstStyle/>
          <a:p>
            <a:r>
              <a:rPr lang="fr-FR"/>
              <a:t>Modifiez le style du titre</a:t>
            </a:r>
            <a:endParaRPr lang="en-GB"/>
          </a:p>
        </p:txBody>
      </p:sp>
      <p:sp>
        <p:nvSpPr>
          <p:cNvPr id="3" name="Espace réservé du texte vertical 2">
            <a:extLst>
              <a:ext uri="{FF2B5EF4-FFF2-40B4-BE49-F238E27FC236}">
                <a16:creationId xmlns:a16="http://schemas.microsoft.com/office/drawing/2014/main" id="{C2EC288A-E448-8DFA-899E-CE4BBCADF0A1}"/>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4" name="Espace réservé de la date 3">
            <a:extLst>
              <a:ext uri="{FF2B5EF4-FFF2-40B4-BE49-F238E27FC236}">
                <a16:creationId xmlns:a16="http://schemas.microsoft.com/office/drawing/2014/main" id="{7FCA2046-E9EE-EB66-C676-46C178D701B1}"/>
              </a:ext>
            </a:extLst>
          </p:cNvPr>
          <p:cNvSpPr>
            <a:spLocks noGrp="1"/>
          </p:cNvSpPr>
          <p:nvPr>
            <p:ph type="dt" sz="half" idx="10"/>
          </p:nvPr>
        </p:nvSpPr>
        <p:spPr/>
        <p:txBody>
          <a:bodyPr/>
          <a:lstStyle/>
          <a:p>
            <a:fld id="{2DB0BA70-4BA3-493A-813E-C56C05F87A7B}" type="datetimeFigureOut">
              <a:rPr lang="en-GB" smtClean="0"/>
              <a:t>09/11/2022</a:t>
            </a:fld>
            <a:endParaRPr lang="en-GB"/>
          </a:p>
        </p:txBody>
      </p:sp>
      <p:sp>
        <p:nvSpPr>
          <p:cNvPr id="5" name="Espace réservé du pied de page 4">
            <a:extLst>
              <a:ext uri="{FF2B5EF4-FFF2-40B4-BE49-F238E27FC236}">
                <a16:creationId xmlns:a16="http://schemas.microsoft.com/office/drawing/2014/main" id="{C2D97F05-2EE3-5F2B-9E91-2EA9FA983B56}"/>
              </a:ext>
            </a:extLst>
          </p:cNvPr>
          <p:cNvSpPr>
            <a:spLocks noGrp="1"/>
          </p:cNvSpPr>
          <p:nvPr>
            <p:ph type="ftr" sz="quarter" idx="11"/>
          </p:nvPr>
        </p:nvSpPr>
        <p:spPr/>
        <p:txBody>
          <a:bodyPr/>
          <a:lstStyle/>
          <a:p>
            <a:endParaRPr lang="en-GB"/>
          </a:p>
        </p:txBody>
      </p:sp>
      <p:sp>
        <p:nvSpPr>
          <p:cNvPr id="6" name="Espace réservé du numéro de diapositive 5">
            <a:extLst>
              <a:ext uri="{FF2B5EF4-FFF2-40B4-BE49-F238E27FC236}">
                <a16:creationId xmlns:a16="http://schemas.microsoft.com/office/drawing/2014/main" id="{7A9533C5-AF65-998D-912E-4AFE98E80321}"/>
              </a:ext>
            </a:extLst>
          </p:cNvPr>
          <p:cNvSpPr>
            <a:spLocks noGrp="1"/>
          </p:cNvSpPr>
          <p:nvPr>
            <p:ph type="sldNum" sz="quarter" idx="12"/>
          </p:nvPr>
        </p:nvSpPr>
        <p:spPr/>
        <p:txBody>
          <a:bodyPr/>
          <a:lstStyle/>
          <a:p>
            <a:fld id="{47616673-BDB9-46F6-89CF-548AB504BAA3}" type="slidenum">
              <a:rPr lang="en-GB" smtClean="0"/>
              <a:t>‹#›</a:t>
            </a:fld>
            <a:endParaRPr lang="en-GB"/>
          </a:p>
        </p:txBody>
      </p:sp>
    </p:spTree>
    <p:extLst>
      <p:ext uri="{BB962C8B-B14F-4D97-AF65-F5344CB8AC3E}">
        <p14:creationId xmlns:p14="http://schemas.microsoft.com/office/powerpoint/2010/main" val="17659220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C853D6C-7DA2-BDC0-B87F-FBBAE53839E7}"/>
              </a:ext>
            </a:extLst>
          </p:cNvPr>
          <p:cNvSpPr>
            <a:spLocks noGrp="1"/>
          </p:cNvSpPr>
          <p:nvPr>
            <p:ph type="title"/>
          </p:nvPr>
        </p:nvSpPr>
        <p:spPr/>
        <p:txBody>
          <a:bodyPr/>
          <a:lstStyle/>
          <a:p>
            <a:r>
              <a:rPr lang="fr-FR"/>
              <a:t>Modifiez le style du titre</a:t>
            </a:r>
            <a:endParaRPr lang="en-GB"/>
          </a:p>
        </p:txBody>
      </p:sp>
      <p:sp>
        <p:nvSpPr>
          <p:cNvPr id="3" name="Espace réservé du contenu 2">
            <a:extLst>
              <a:ext uri="{FF2B5EF4-FFF2-40B4-BE49-F238E27FC236}">
                <a16:creationId xmlns:a16="http://schemas.microsoft.com/office/drawing/2014/main" id="{C82A83DA-17D6-7712-A9D6-7B1540201F1F}"/>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4" name="Espace réservé de la date 3">
            <a:extLst>
              <a:ext uri="{FF2B5EF4-FFF2-40B4-BE49-F238E27FC236}">
                <a16:creationId xmlns:a16="http://schemas.microsoft.com/office/drawing/2014/main" id="{BE0172DB-A90E-56F6-1498-491D9266733C}"/>
              </a:ext>
            </a:extLst>
          </p:cNvPr>
          <p:cNvSpPr>
            <a:spLocks noGrp="1"/>
          </p:cNvSpPr>
          <p:nvPr>
            <p:ph type="dt" sz="half" idx="10"/>
          </p:nvPr>
        </p:nvSpPr>
        <p:spPr/>
        <p:txBody>
          <a:bodyPr/>
          <a:lstStyle/>
          <a:p>
            <a:fld id="{2DB0BA70-4BA3-493A-813E-C56C05F87A7B}" type="datetimeFigureOut">
              <a:rPr lang="en-GB" smtClean="0"/>
              <a:t>09/11/2022</a:t>
            </a:fld>
            <a:endParaRPr lang="en-GB"/>
          </a:p>
        </p:txBody>
      </p:sp>
      <p:sp>
        <p:nvSpPr>
          <p:cNvPr id="5" name="Espace réservé du pied de page 4">
            <a:extLst>
              <a:ext uri="{FF2B5EF4-FFF2-40B4-BE49-F238E27FC236}">
                <a16:creationId xmlns:a16="http://schemas.microsoft.com/office/drawing/2014/main" id="{B43EDDB2-25F0-6789-6438-BC5AFA8D5021}"/>
              </a:ext>
            </a:extLst>
          </p:cNvPr>
          <p:cNvSpPr>
            <a:spLocks noGrp="1"/>
          </p:cNvSpPr>
          <p:nvPr>
            <p:ph type="ftr" sz="quarter" idx="11"/>
          </p:nvPr>
        </p:nvSpPr>
        <p:spPr/>
        <p:txBody>
          <a:bodyPr/>
          <a:lstStyle/>
          <a:p>
            <a:endParaRPr lang="en-GB"/>
          </a:p>
        </p:txBody>
      </p:sp>
      <p:sp>
        <p:nvSpPr>
          <p:cNvPr id="6" name="Espace réservé du numéro de diapositive 5">
            <a:extLst>
              <a:ext uri="{FF2B5EF4-FFF2-40B4-BE49-F238E27FC236}">
                <a16:creationId xmlns:a16="http://schemas.microsoft.com/office/drawing/2014/main" id="{684C73F8-6C33-A94F-43CF-5D4628FA6079}"/>
              </a:ext>
            </a:extLst>
          </p:cNvPr>
          <p:cNvSpPr>
            <a:spLocks noGrp="1"/>
          </p:cNvSpPr>
          <p:nvPr>
            <p:ph type="sldNum" sz="quarter" idx="12"/>
          </p:nvPr>
        </p:nvSpPr>
        <p:spPr/>
        <p:txBody>
          <a:bodyPr/>
          <a:lstStyle/>
          <a:p>
            <a:fld id="{47616673-BDB9-46F6-89CF-548AB504BAA3}" type="slidenum">
              <a:rPr lang="en-GB" smtClean="0"/>
              <a:t>‹#›</a:t>
            </a:fld>
            <a:endParaRPr lang="en-GB"/>
          </a:p>
        </p:txBody>
      </p:sp>
    </p:spTree>
    <p:extLst>
      <p:ext uri="{BB962C8B-B14F-4D97-AF65-F5344CB8AC3E}">
        <p14:creationId xmlns:p14="http://schemas.microsoft.com/office/powerpoint/2010/main" val="3599033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C0B0638-75DA-3CA7-A474-600B4B9ABE13}"/>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en-GB"/>
          </a:p>
        </p:txBody>
      </p:sp>
      <p:sp>
        <p:nvSpPr>
          <p:cNvPr id="3" name="Espace réservé du texte 2">
            <a:extLst>
              <a:ext uri="{FF2B5EF4-FFF2-40B4-BE49-F238E27FC236}">
                <a16:creationId xmlns:a16="http://schemas.microsoft.com/office/drawing/2014/main" id="{7486BEDF-F373-CD8C-746B-E8FB989E840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F8946653-73E3-098C-9A14-8C9448A11B47}"/>
              </a:ext>
            </a:extLst>
          </p:cNvPr>
          <p:cNvSpPr>
            <a:spLocks noGrp="1"/>
          </p:cNvSpPr>
          <p:nvPr>
            <p:ph type="dt" sz="half" idx="10"/>
          </p:nvPr>
        </p:nvSpPr>
        <p:spPr/>
        <p:txBody>
          <a:bodyPr/>
          <a:lstStyle/>
          <a:p>
            <a:fld id="{2DB0BA70-4BA3-493A-813E-C56C05F87A7B}" type="datetimeFigureOut">
              <a:rPr lang="en-GB" smtClean="0"/>
              <a:t>09/11/2022</a:t>
            </a:fld>
            <a:endParaRPr lang="en-GB"/>
          </a:p>
        </p:txBody>
      </p:sp>
      <p:sp>
        <p:nvSpPr>
          <p:cNvPr id="5" name="Espace réservé du pied de page 4">
            <a:extLst>
              <a:ext uri="{FF2B5EF4-FFF2-40B4-BE49-F238E27FC236}">
                <a16:creationId xmlns:a16="http://schemas.microsoft.com/office/drawing/2014/main" id="{031DE904-2C07-3DF7-05B9-A2FEC8CA4E0C}"/>
              </a:ext>
            </a:extLst>
          </p:cNvPr>
          <p:cNvSpPr>
            <a:spLocks noGrp="1"/>
          </p:cNvSpPr>
          <p:nvPr>
            <p:ph type="ftr" sz="quarter" idx="11"/>
          </p:nvPr>
        </p:nvSpPr>
        <p:spPr/>
        <p:txBody>
          <a:bodyPr/>
          <a:lstStyle/>
          <a:p>
            <a:endParaRPr lang="en-GB"/>
          </a:p>
        </p:txBody>
      </p:sp>
      <p:sp>
        <p:nvSpPr>
          <p:cNvPr id="6" name="Espace réservé du numéro de diapositive 5">
            <a:extLst>
              <a:ext uri="{FF2B5EF4-FFF2-40B4-BE49-F238E27FC236}">
                <a16:creationId xmlns:a16="http://schemas.microsoft.com/office/drawing/2014/main" id="{9C71D905-88A6-83F7-7372-51BCDE221C82}"/>
              </a:ext>
            </a:extLst>
          </p:cNvPr>
          <p:cNvSpPr>
            <a:spLocks noGrp="1"/>
          </p:cNvSpPr>
          <p:nvPr>
            <p:ph type="sldNum" sz="quarter" idx="12"/>
          </p:nvPr>
        </p:nvSpPr>
        <p:spPr/>
        <p:txBody>
          <a:bodyPr/>
          <a:lstStyle/>
          <a:p>
            <a:fld id="{47616673-BDB9-46F6-89CF-548AB504BAA3}" type="slidenum">
              <a:rPr lang="en-GB" smtClean="0"/>
              <a:t>‹#›</a:t>
            </a:fld>
            <a:endParaRPr lang="en-GB"/>
          </a:p>
        </p:txBody>
      </p:sp>
    </p:spTree>
    <p:extLst>
      <p:ext uri="{BB962C8B-B14F-4D97-AF65-F5344CB8AC3E}">
        <p14:creationId xmlns:p14="http://schemas.microsoft.com/office/powerpoint/2010/main" val="22064277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D79F228-9530-624F-4A22-2B04275C0C2A}"/>
              </a:ext>
            </a:extLst>
          </p:cNvPr>
          <p:cNvSpPr>
            <a:spLocks noGrp="1"/>
          </p:cNvSpPr>
          <p:nvPr>
            <p:ph type="title"/>
          </p:nvPr>
        </p:nvSpPr>
        <p:spPr/>
        <p:txBody>
          <a:bodyPr/>
          <a:lstStyle/>
          <a:p>
            <a:r>
              <a:rPr lang="fr-FR"/>
              <a:t>Modifiez le style du titre</a:t>
            </a:r>
            <a:endParaRPr lang="en-GB"/>
          </a:p>
        </p:txBody>
      </p:sp>
      <p:sp>
        <p:nvSpPr>
          <p:cNvPr id="3" name="Espace réservé du contenu 2">
            <a:extLst>
              <a:ext uri="{FF2B5EF4-FFF2-40B4-BE49-F238E27FC236}">
                <a16:creationId xmlns:a16="http://schemas.microsoft.com/office/drawing/2014/main" id="{1DB39B90-8CE9-25CE-24F0-11CB20504A29}"/>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4" name="Espace réservé du contenu 3">
            <a:extLst>
              <a:ext uri="{FF2B5EF4-FFF2-40B4-BE49-F238E27FC236}">
                <a16:creationId xmlns:a16="http://schemas.microsoft.com/office/drawing/2014/main" id="{FBBB3FC2-DBF7-3EF1-7DD4-4A1833F807EF}"/>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5" name="Espace réservé de la date 4">
            <a:extLst>
              <a:ext uri="{FF2B5EF4-FFF2-40B4-BE49-F238E27FC236}">
                <a16:creationId xmlns:a16="http://schemas.microsoft.com/office/drawing/2014/main" id="{D38F9537-4088-09C4-07DE-6AACF6CF5984}"/>
              </a:ext>
            </a:extLst>
          </p:cNvPr>
          <p:cNvSpPr>
            <a:spLocks noGrp="1"/>
          </p:cNvSpPr>
          <p:nvPr>
            <p:ph type="dt" sz="half" idx="10"/>
          </p:nvPr>
        </p:nvSpPr>
        <p:spPr/>
        <p:txBody>
          <a:bodyPr/>
          <a:lstStyle/>
          <a:p>
            <a:fld id="{2DB0BA70-4BA3-493A-813E-C56C05F87A7B}" type="datetimeFigureOut">
              <a:rPr lang="en-GB" smtClean="0"/>
              <a:t>09/11/2022</a:t>
            </a:fld>
            <a:endParaRPr lang="en-GB"/>
          </a:p>
        </p:txBody>
      </p:sp>
      <p:sp>
        <p:nvSpPr>
          <p:cNvPr id="6" name="Espace réservé du pied de page 5">
            <a:extLst>
              <a:ext uri="{FF2B5EF4-FFF2-40B4-BE49-F238E27FC236}">
                <a16:creationId xmlns:a16="http://schemas.microsoft.com/office/drawing/2014/main" id="{17EEA1E7-0038-8DEC-74A6-2E243168E9CA}"/>
              </a:ext>
            </a:extLst>
          </p:cNvPr>
          <p:cNvSpPr>
            <a:spLocks noGrp="1"/>
          </p:cNvSpPr>
          <p:nvPr>
            <p:ph type="ftr" sz="quarter" idx="11"/>
          </p:nvPr>
        </p:nvSpPr>
        <p:spPr/>
        <p:txBody>
          <a:bodyPr/>
          <a:lstStyle/>
          <a:p>
            <a:endParaRPr lang="en-GB"/>
          </a:p>
        </p:txBody>
      </p:sp>
      <p:sp>
        <p:nvSpPr>
          <p:cNvPr id="7" name="Espace réservé du numéro de diapositive 6">
            <a:extLst>
              <a:ext uri="{FF2B5EF4-FFF2-40B4-BE49-F238E27FC236}">
                <a16:creationId xmlns:a16="http://schemas.microsoft.com/office/drawing/2014/main" id="{8A6635C2-97A6-3508-E84D-E86ED6DA66FC}"/>
              </a:ext>
            </a:extLst>
          </p:cNvPr>
          <p:cNvSpPr>
            <a:spLocks noGrp="1"/>
          </p:cNvSpPr>
          <p:nvPr>
            <p:ph type="sldNum" sz="quarter" idx="12"/>
          </p:nvPr>
        </p:nvSpPr>
        <p:spPr/>
        <p:txBody>
          <a:bodyPr/>
          <a:lstStyle/>
          <a:p>
            <a:fld id="{47616673-BDB9-46F6-89CF-548AB504BAA3}" type="slidenum">
              <a:rPr lang="en-GB" smtClean="0"/>
              <a:t>‹#›</a:t>
            </a:fld>
            <a:endParaRPr lang="en-GB"/>
          </a:p>
        </p:txBody>
      </p:sp>
    </p:spTree>
    <p:extLst>
      <p:ext uri="{BB962C8B-B14F-4D97-AF65-F5344CB8AC3E}">
        <p14:creationId xmlns:p14="http://schemas.microsoft.com/office/powerpoint/2010/main" val="1208823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B773621-D09A-EF88-6E91-40AFE0886576}"/>
              </a:ext>
            </a:extLst>
          </p:cNvPr>
          <p:cNvSpPr>
            <a:spLocks noGrp="1"/>
          </p:cNvSpPr>
          <p:nvPr>
            <p:ph type="title"/>
          </p:nvPr>
        </p:nvSpPr>
        <p:spPr>
          <a:xfrm>
            <a:off x="839788" y="365125"/>
            <a:ext cx="10515600" cy="1325563"/>
          </a:xfrm>
        </p:spPr>
        <p:txBody>
          <a:bodyPr/>
          <a:lstStyle/>
          <a:p>
            <a:r>
              <a:rPr lang="fr-FR"/>
              <a:t>Modifiez le style du titre</a:t>
            </a:r>
            <a:endParaRPr lang="en-GB"/>
          </a:p>
        </p:txBody>
      </p:sp>
      <p:sp>
        <p:nvSpPr>
          <p:cNvPr id="3" name="Espace réservé du texte 2">
            <a:extLst>
              <a:ext uri="{FF2B5EF4-FFF2-40B4-BE49-F238E27FC236}">
                <a16:creationId xmlns:a16="http://schemas.microsoft.com/office/drawing/2014/main" id="{396A2F80-AC19-6B70-1D9E-A909C7894A5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EEA7E2AB-C9E0-85DF-13BC-4E6FBCAECA83}"/>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5" name="Espace réservé du texte 4">
            <a:extLst>
              <a:ext uri="{FF2B5EF4-FFF2-40B4-BE49-F238E27FC236}">
                <a16:creationId xmlns:a16="http://schemas.microsoft.com/office/drawing/2014/main" id="{BF7F4F2C-DA36-06D4-4102-E616424CD29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3D8C8A50-FDB7-A2D4-142D-EA73CBC6FFEE}"/>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7" name="Espace réservé de la date 6">
            <a:extLst>
              <a:ext uri="{FF2B5EF4-FFF2-40B4-BE49-F238E27FC236}">
                <a16:creationId xmlns:a16="http://schemas.microsoft.com/office/drawing/2014/main" id="{40862BAB-46E7-C36A-C7E8-C7DBC41C6334}"/>
              </a:ext>
            </a:extLst>
          </p:cNvPr>
          <p:cNvSpPr>
            <a:spLocks noGrp="1"/>
          </p:cNvSpPr>
          <p:nvPr>
            <p:ph type="dt" sz="half" idx="10"/>
          </p:nvPr>
        </p:nvSpPr>
        <p:spPr/>
        <p:txBody>
          <a:bodyPr/>
          <a:lstStyle/>
          <a:p>
            <a:fld id="{2DB0BA70-4BA3-493A-813E-C56C05F87A7B}" type="datetimeFigureOut">
              <a:rPr lang="en-GB" smtClean="0"/>
              <a:t>09/11/2022</a:t>
            </a:fld>
            <a:endParaRPr lang="en-GB"/>
          </a:p>
        </p:txBody>
      </p:sp>
      <p:sp>
        <p:nvSpPr>
          <p:cNvPr id="8" name="Espace réservé du pied de page 7">
            <a:extLst>
              <a:ext uri="{FF2B5EF4-FFF2-40B4-BE49-F238E27FC236}">
                <a16:creationId xmlns:a16="http://schemas.microsoft.com/office/drawing/2014/main" id="{C5E5F390-F7DA-063C-6899-1E894820BF3F}"/>
              </a:ext>
            </a:extLst>
          </p:cNvPr>
          <p:cNvSpPr>
            <a:spLocks noGrp="1"/>
          </p:cNvSpPr>
          <p:nvPr>
            <p:ph type="ftr" sz="quarter" idx="11"/>
          </p:nvPr>
        </p:nvSpPr>
        <p:spPr/>
        <p:txBody>
          <a:bodyPr/>
          <a:lstStyle/>
          <a:p>
            <a:endParaRPr lang="en-GB"/>
          </a:p>
        </p:txBody>
      </p:sp>
      <p:sp>
        <p:nvSpPr>
          <p:cNvPr id="9" name="Espace réservé du numéro de diapositive 8">
            <a:extLst>
              <a:ext uri="{FF2B5EF4-FFF2-40B4-BE49-F238E27FC236}">
                <a16:creationId xmlns:a16="http://schemas.microsoft.com/office/drawing/2014/main" id="{B6552C2D-DCE7-8B5E-1EC9-93AF26757806}"/>
              </a:ext>
            </a:extLst>
          </p:cNvPr>
          <p:cNvSpPr>
            <a:spLocks noGrp="1"/>
          </p:cNvSpPr>
          <p:nvPr>
            <p:ph type="sldNum" sz="quarter" idx="12"/>
          </p:nvPr>
        </p:nvSpPr>
        <p:spPr/>
        <p:txBody>
          <a:bodyPr/>
          <a:lstStyle/>
          <a:p>
            <a:fld id="{47616673-BDB9-46F6-89CF-548AB504BAA3}" type="slidenum">
              <a:rPr lang="en-GB" smtClean="0"/>
              <a:t>‹#›</a:t>
            </a:fld>
            <a:endParaRPr lang="en-GB"/>
          </a:p>
        </p:txBody>
      </p:sp>
    </p:spTree>
    <p:extLst>
      <p:ext uri="{BB962C8B-B14F-4D97-AF65-F5344CB8AC3E}">
        <p14:creationId xmlns:p14="http://schemas.microsoft.com/office/powerpoint/2010/main" val="37640884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2E8C56C-2355-92EC-FB0B-A0C3DEA3898D}"/>
              </a:ext>
            </a:extLst>
          </p:cNvPr>
          <p:cNvSpPr>
            <a:spLocks noGrp="1"/>
          </p:cNvSpPr>
          <p:nvPr>
            <p:ph type="title"/>
          </p:nvPr>
        </p:nvSpPr>
        <p:spPr/>
        <p:txBody>
          <a:bodyPr/>
          <a:lstStyle/>
          <a:p>
            <a:r>
              <a:rPr lang="fr-FR"/>
              <a:t>Modifiez le style du titre</a:t>
            </a:r>
            <a:endParaRPr lang="en-GB"/>
          </a:p>
        </p:txBody>
      </p:sp>
      <p:sp>
        <p:nvSpPr>
          <p:cNvPr id="3" name="Espace réservé de la date 2">
            <a:extLst>
              <a:ext uri="{FF2B5EF4-FFF2-40B4-BE49-F238E27FC236}">
                <a16:creationId xmlns:a16="http://schemas.microsoft.com/office/drawing/2014/main" id="{AC53A63A-629B-F191-E72C-668E16A2944E}"/>
              </a:ext>
            </a:extLst>
          </p:cNvPr>
          <p:cNvSpPr>
            <a:spLocks noGrp="1"/>
          </p:cNvSpPr>
          <p:nvPr>
            <p:ph type="dt" sz="half" idx="10"/>
          </p:nvPr>
        </p:nvSpPr>
        <p:spPr/>
        <p:txBody>
          <a:bodyPr/>
          <a:lstStyle/>
          <a:p>
            <a:fld id="{2DB0BA70-4BA3-493A-813E-C56C05F87A7B}" type="datetimeFigureOut">
              <a:rPr lang="en-GB" smtClean="0"/>
              <a:t>09/11/2022</a:t>
            </a:fld>
            <a:endParaRPr lang="en-GB"/>
          </a:p>
        </p:txBody>
      </p:sp>
      <p:sp>
        <p:nvSpPr>
          <p:cNvPr id="4" name="Espace réservé du pied de page 3">
            <a:extLst>
              <a:ext uri="{FF2B5EF4-FFF2-40B4-BE49-F238E27FC236}">
                <a16:creationId xmlns:a16="http://schemas.microsoft.com/office/drawing/2014/main" id="{A576FB40-78CA-0388-45E4-BEAC8388AAEB}"/>
              </a:ext>
            </a:extLst>
          </p:cNvPr>
          <p:cNvSpPr>
            <a:spLocks noGrp="1"/>
          </p:cNvSpPr>
          <p:nvPr>
            <p:ph type="ftr" sz="quarter" idx="11"/>
          </p:nvPr>
        </p:nvSpPr>
        <p:spPr/>
        <p:txBody>
          <a:bodyPr/>
          <a:lstStyle/>
          <a:p>
            <a:endParaRPr lang="en-GB"/>
          </a:p>
        </p:txBody>
      </p:sp>
      <p:sp>
        <p:nvSpPr>
          <p:cNvPr id="5" name="Espace réservé du numéro de diapositive 4">
            <a:extLst>
              <a:ext uri="{FF2B5EF4-FFF2-40B4-BE49-F238E27FC236}">
                <a16:creationId xmlns:a16="http://schemas.microsoft.com/office/drawing/2014/main" id="{D73F9D2A-675D-BFC3-7573-2472DD775EEB}"/>
              </a:ext>
            </a:extLst>
          </p:cNvPr>
          <p:cNvSpPr>
            <a:spLocks noGrp="1"/>
          </p:cNvSpPr>
          <p:nvPr>
            <p:ph type="sldNum" sz="quarter" idx="12"/>
          </p:nvPr>
        </p:nvSpPr>
        <p:spPr/>
        <p:txBody>
          <a:bodyPr/>
          <a:lstStyle/>
          <a:p>
            <a:fld id="{47616673-BDB9-46F6-89CF-548AB504BAA3}" type="slidenum">
              <a:rPr lang="en-GB" smtClean="0"/>
              <a:t>‹#›</a:t>
            </a:fld>
            <a:endParaRPr lang="en-GB"/>
          </a:p>
        </p:txBody>
      </p:sp>
    </p:spTree>
    <p:extLst>
      <p:ext uri="{BB962C8B-B14F-4D97-AF65-F5344CB8AC3E}">
        <p14:creationId xmlns:p14="http://schemas.microsoft.com/office/powerpoint/2010/main" val="2467401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29C9F63F-9D5F-6D19-B52B-790C7AF4DB56}"/>
              </a:ext>
            </a:extLst>
          </p:cNvPr>
          <p:cNvSpPr>
            <a:spLocks noGrp="1"/>
          </p:cNvSpPr>
          <p:nvPr>
            <p:ph type="dt" sz="half" idx="10"/>
          </p:nvPr>
        </p:nvSpPr>
        <p:spPr/>
        <p:txBody>
          <a:bodyPr/>
          <a:lstStyle/>
          <a:p>
            <a:fld id="{2DB0BA70-4BA3-493A-813E-C56C05F87A7B}" type="datetimeFigureOut">
              <a:rPr lang="en-GB" smtClean="0"/>
              <a:t>09/11/2022</a:t>
            </a:fld>
            <a:endParaRPr lang="en-GB"/>
          </a:p>
        </p:txBody>
      </p:sp>
      <p:sp>
        <p:nvSpPr>
          <p:cNvPr id="3" name="Espace réservé du pied de page 2">
            <a:extLst>
              <a:ext uri="{FF2B5EF4-FFF2-40B4-BE49-F238E27FC236}">
                <a16:creationId xmlns:a16="http://schemas.microsoft.com/office/drawing/2014/main" id="{A1017096-93F5-2CB6-7456-393B622DB7E5}"/>
              </a:ext>
            </a:extLst>
          </p:cNvPr>
          <p:cNvSpPr>
            <a:spLocks noGrp="1"/>
          </p:cNvSpPr>
          <p:nvPr>
            <p:ph type="ftr" sz="quarter" idx="11"/>
          </p:nvPr>
        </p:nvSpPr>
        <p:spPr/>
        <p:txBody>
          <a:bodyPr/>
          <a:lstStyle/>
          <a:p>
            <a:endParaRPr lang="en-GB"/>
          </a:p>
        </p:txBody>
      </p:sp>
      <p:sp>
        <p:nvSpPr>
          <p:cNvPr id="4" name="Espace réservé du numéro de diapositive 3">
            <a:extLst>
              <a:ext uri="{FF2B5EF4-FFF2-40B4-BE49-F238E27FC236}">
                <a16:creationId xmlns:a16="http://schemas.microsoft.com/office/drawing/2014/main" id="{9AB88A32-0172-7F5F-F4FD-91B8EFA6A657}"/>
              </a:ext>
            </a:extLst>
          </p:cNvPr>
          <p:cNvSpPr>
            <a:spLocks noGrp="1"/>
          </p:cNvSpPr>
          <p:nvPr>
            <p:ph type="sldNum" sz="quarter" idx="12"/>
          </p:nvPr>
        </p:nvSpPr>
        <p:spPr/>
        <p:txBody>
          <a:bodyPr/>
          <a:lstStyle/>
          <a:p>
            <a:fld id="{47616673-BDB9-46F6-89CF-548AB504BAA3}" type="slidenum">
              <a:rPr lang="en-GB" smtClean="0"/>
              <a:t>‹#›</a:t>
            </a:fld>
            <a:endParaRPr lang="en-GB"/>
          </a:p>
        </p:txBody>
      </p:sp>
    </p:spTree>
    <p:extLst>
      <p:ext uri="{BB962C8B-B14F-4D97-AF65-F5344CB8AC3E}">
        <p14:creationId xmlns:p14="http://schemas.microsoft.com/office/powerpoint/2010/main" val="11099571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A432A90-D3DA-E8B3-8E36-B8782C13AA78}"/>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GB"/>
          </a:p>
        </p:txBody>
      </p:sp>
      <p:sp>
        <p:nvSpPr>
          <p:cNvPr id="3" name="Espace réservé du contenu 2">
            <a:extLst>
              <a:ext uri="{FF2B5EF4-FFF2-40B4-BE49-F238E27FC236}">
                <a16:creationId xmlns:a16="http://schemas.microsoft.com/office/drawing/2014/main" id="{71F2C41F-7A29-D708-1AFD-9630F9C6EBF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4" name="Espace réservé du texte 3">
            <a:extLst>
              <a:ext uri="{FF2B5EF4-FFF2-40B4-BE49-F238E27FC236}">
                <a16:creationId xmlns:a16="http://schemas.microsoft.com/office/drawing/2014/main" id="{7D5412ED-7C8B-CE2D-C2B1-B2A9CF55FE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71933F6F-ED4A-8BA4-D446-6985732989E4}"/>
              </a:ext>
            </a:extLst>
          </p:cNvPr>
          <p:cNvSpPr>
            <a:spLocks noGrp="1"/>
          </p:cNvSpPr>
          <p:nvPr>
            <p:ph type="dt" sz="half" idx="10"/>
          </p:nvPr>
        </p:nvSpPr>
        <p:spPr/>
        <p:txBody>
          <a:bodyPr/>
          <a:lstStyle/>
          <a:p>
            <a:fld id="{2DB0BA70-4BA3-493A-813E-C56C05F87A7B}" type="datetimeFigureOut">
              <a:rPr lang="en-GB" smtClean="0"/>
              <a:t>09/11/2022</a:t>
            </a:fld>
            <a:endParaRPr lang="en-GB"/>
          </a:p>
        </p:txBody>
      </p:sp>
      <p:sp>
        <p:nvSpPr>
          <p:cNvPr id="6" name="Espace réservé du pied de page 5">
            <a:extLst>
              <a:ext uri="{FF2B5EF4-FFF2-40B4-BE49-F238E27FC236}">
                <a16:creationId xmlns:a16="http://schemas.microsoft.com/office/drawing/2014/main" id="{5ABDBADB-85DD-6088-39A4-49C6AFEC73B1}"/>
              </a:ext>
            </a:extLst>
          </p:cNvPr>
          <p:cNvSpPr>
            <a:spLocks noGrp="1"/>
          </p:cNvSpPr>
          <p:nvPr>
            <p:ph type="ftr" sz="quarter" idx="11"/>
          </p:nvPr>
        </p:nvSpPr>
        <p:spPr/>
        <p:txBody>
          <a:bodyPr/>
          <a:lstStyle/>
          <a:p>
            <a:endParaRPr lang="en-GB"/>
          </a:p>
        </p:txBody>
      </p:sp>
      <p:sp>
        <p:nvSpPr>
          <p:cNvPr id="7" name="Espace réservé du numéro de diapositive 6">
            <a:extLst>
              <a:ext uri="{FF2B5EF4-FFF2-40B4-BE49-F238E27FC236}">
                <a16:creationId xmlns:a16="http://schemas.microsoft.com/office/drawing/2014/main" id="{0E1D7DF5-80B6-DD22-9C23-CC4CBFA1E883}"/>
              </a:ext>
            </a:extLst>
          </p:cNvPr>
          <p:cNvSpPr>
            <a:spLocks noGrp="1"/>
          </p:cNvSpPr>
          <p:nvPr>
            <p:ph type="sldNum" sz="quarter" idx="12"/>
          </p:nvPr>
        </p:nvSpPr>
        <p:spPr/>
        <p:txBody>
          <a:bodyPr/>
          <a:lstStyle/>
          <a:p>
            <a:fld id="{47616673-BDB9-46F6-89CF-548AB504BAA3}" type="slidenum">
              <a:rPr lang="en-GB" smtClean="0"/>
              <a:t>‹#›</a:t>
            </a:fld>
            <a:endParaRPr lang="en-GB"/>
          </a:p>
        </p:txBody>
      </p:sp>
    </p:spTree>
    <p:extLst>
      <p:ext uri="{BB962C8B-B14F-4D97-AF65-F5344CB8AC3E}">
        <p14:creationId xmlns:p14="http://schemas.microsoft.com/office/powerpoint/2010/main" val="24957195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C8B7548-C971-C2C2-F9DF-E56AB757FBC9}"/>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GB"/>
          </a:p>
        </p:txBody>
      </p:sp>
      <p:sp>
        <p:nvSpPr>
          <p:cNvPr id="3" name="Espace réservé pour une image  2">
            <a:extLst>
              <a:ext uri="{FF2B5EF4-FFF2-40B4-BE49-F238E27FC236}">
                <a16:creationId xmlns:a16="http://schemas.microsoft.com/office/drawing/2014/main" id="{7E2D17C1-3478-A656-A5D7-AB1300108F5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Espace réservé du texte 3">
            <a:extLst>
              <a:ext uri="{FF2B5EF4-FFF2-40B4-BE49-F238E27FC236}">
                <a16:creationId xmlns:a16="http://schemas.microsoft.com/office/drawing/2014/main" id="{F6BB1A81-42A7-67EF-BE40-7F739747E6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8A388292-C87E-3168-A0F6-458616D2E750}"/>
              </a:ext>
            </a:extLst>
          </p:cNvPr>
          <p:cNvSpPr>
            <a:spLocks noGrp="1"/>
          </p:cNvSpPr>
          <p:nvPr>
            <p:ph type="dt" sz="half" idx="10"/>
          </p:nvPr>
        </p:nvSpPr>
        <p:spPr/>
        <p:txBody>
          <a:bodyPr/>
          <a:lstStyle/>
          <a:p>
            <a:fld id="{2DB0BA70-4BA3-493A-813E-C56C05F87A7B}" type="datetimeFigureOut">
              <a:rPr lang="en-GB" smtClean="0"/>
              <a:t>09/11/2022</a:t>
            </a:fld>
            <a:endParaRPr lang="en-GB"/>
          </a:p>
        </p:txBody>
      </p:sp>
      <p:sp>
        <p:nvSpPr>
          <p:cNvPr id="6" name="Espace réservé du pied de page 5">
            <a:extLst>
              <a:ext uri="{FF2B5EF4-FFF2-40B4-BE49-F238E27FC236}">
                <a16:creationId xmlns:a16="http://schemas.microsoft.com/office/drawing/2014/main" id="{158C138D-E8D9-4208-BDDD-370DA8B91951}"/>
              </a:ext>
            </a:extLst>
          </p:cNvPr>
          <p:cNvSpPr>
            <a:spLocks noGrp="1"/>
          </p:cNvSpPr>
          <p:nvPr>
            <p:ph type="ftr" sz="quarter" idx="11"/>
          </p:nvPr>
        </p:nvSpPr>
        <p:spPr/>
        <p:txBody>
          <a:bodyPr/>
          <a:lstStyle/>
          <a:p>
            <a:endParaRPr lang="en-US" dirty="0"/>
          </a:p>
        </p:txBody>
      </p:sp>
      <p:sp>
        <p:nvSpPr>
          <p:cNvPr id="7" name="Espace réservé du numéro de diapositive 6">
            <a:extLst>
              <a:ext uri="{FF2B5EF4-FFF2-40B4-BE49-F238E27FC236}">
                <a16:creationId xmlns:a16="http://schemas.microsoft.com/office/drawing/2014/main" id="{382C04F3-4F5B-691E-2BDE-A66F228969F7}"/>
              </a:ext>
            </a:extLst>
          </p:cNvPr>
          <p:cNvSpPr>
            <a:spLocks noGrp="1"/>
          </p:cNvSpPr>
          <p:nvPr>
            <p:ph type="sldNum" sz="quarter" idx="12"/>
          </p:nvPr>
        </p:nvSpPr>
        <p:spPr/>
        <p:txBody>
          <a:bodyPr/>
          <a:lstStyle/>
          <a:p>
            <a:fld id="{47616673-BDB9-46F6-89CF-548AB504BAA3}" type="slidenum">
              <a:rPr lang="en-GB" smtClean="0"/>
              <a:t>‹#›</a:t>
            </a:fld>
            <a:endParaRPr lang="en-GB"/>
          </a:p>
        </p:txBody>
      </p:sp>
    </p:spTree>
    <p:extLst>
      <p:ext uri="{BB962C8B-B14F-4D97-AF65-F5344CB8AC3E}">
        <p14:creationId xmlns:p14="http://schemas.microsoft.com/office/powerpoint/2010/main" val="39893053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F8C446FE-2A8E-55BA-1CF4-ECCFD4BF2A3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en-GB"/>
          </a:p>
        </p:txBody>
      </p:sp>
      <p:sp>
        <p:nvSpPr>
          <p:cNvPr id="3" name="Espace réservé du texte 2">
            <a:extLst>
              <a:ext uri="{FF2B5EF4-FFF2-40B4-BE49-F238E27FC236}">
                <a16:creationId xmlns:a16="http://schemas.microsoft.com/office/drawing/2014/main" id="{8DD186CF-EB50-24F3-A4DF-C764C0401A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4" name="Espace réservé de la date 3">
            <a:extLst>
              <a:ext uri="{FF2B5EF4-FFF2-40B4-BE49-F238E27FC236}">
                <a16:creationId xmlns:a16="http://schemas.microsoft.com/office/drawing/2014/main" id="{3C3980EC-1934-02B9-3A97-2D86950843E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B0BA70-4BA3-493A-813E-C56C05F87A7B}" type="datetimeFigureOut">
              <a:rPr lang="en-GB" smtClean="0"/>
              <a:t>09/11/2022</a:t>
            </a:fld>
            <a:endParaRPr lang="en-GB"/>
          </a:p>
        </p:txBody>
      </p:sp>
      <p:sp>
        <p:nvSpPr>
          <p:cNvPr id="5" name="Espace réservé du pied de page 4">
            <a:extLst>
              <a:ext uri="{FF2B5EF4-FFF2-40B4-BE49-F238E27FC236}">
                <a16:creationId xmlns:a16="http://schemas.microsoft.com/office/drawing/2014/main" id="{671302CF-4322-51AB-8E97-1FD9D7DF3AC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Espace réservé du numéro de diapositive 5">
            <a:extLst>
              <a:ext uri="{FF2B5EF4-FFF2-40B4-BE49-F238E27FC236}">
                <a16:creationId xmlns:a16="http://schemas.microsoft.com/office/drawing/2014/main" id="{78F0A6B1-3983-9ECD-990A-D288D0F793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616673-BDB9-46F6-89CF-548AB504BAA3}" type="slidenum">
              <a:rPr lang="en-GB" smtClean="0"/>
              <a:t>‹#›</a:t>
            </a:fld>
            <a:endParaRPr lang="en-GB"/>
          </a:p>
        </p:txBody>
      </p:sp>
    </p:spTree>
    <p:extLst>
      <p:ext uri="{BB962C8B-B14F-4D97-AF65-F5344CB8AC3E}">
        <p14:creationId xmlns:p14="http://schemas.microsoft.com/office/powerpoint/2010/main" val="3064942281"/>
      </p:ext>
    </p:extLst>
  </p:cSld>
  <p:clrMap bg1="lt1" tx1="dk1" bg2="lt2" tx2="dk2" accent1="accent1" accent2="accent2" accent3="accent3" accent4="accent4" accent5="accent5" accent6="accent6" hlink="hlink" folHlink="folHlink"/>
  <p:sldLayoutIdLst>
    <p:sldLayoutId id="2147483866" r:id="rId1"/>
    <p:sldLayoutId id="2147483867" r:id="rId2"/>
    <p:sldLayoutId id="2147483868" r:id="rId3"/>
    <p:sldLayoutId id="2147483869" r:id="rId4"/>
    <p:sldLayoutId id="2147483870" r:id="rId5"/>
    <p:sldLayoutId id="2147483871" r:id="rId6"/>
    <p:sldLayoutId id="2147483872" r:id="rId7"/>
    <p:sldLayoutId id="2147483873" r:id="rId8"/>
    <p:sldLayoutId id="2147483874" r:id="rId9"/>
    <p:sldLayoutId id="2147483875" r:id="rId10"/>
    <p:sldLayoutId id="214748387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9.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352BEC0E-22F8-46D0-9632-375DB541B0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F55BCFB0-BD6E-7E94-BD1E-CFF242E3B79A}"/>
              </a:ext>
            </a:extLst>
          </p:cNvPr>
          <p:cNvSpPr>
            <a:spLocks noGrp="1"/>
          </p:cNvSpPr>
          <p:nvPr>
            <p:ph type="title"/>
          </p:nvPr>
        </p:nvSpPr>
        <p:spPr>
          <a:xfrm>
            <a:off x="640080" y="329184"/>
            <a:ext cx="6894576" cy="1783080"/>
          </a:xfrm>
        </p:spPr>
        <p:txBody>
          <a:bodyPr vert="horz" lIns="91440" tIns="45720" rIns="91440" bIns="45720" rtlCol="0" anchor="b">
            <a:normAutofit/>
          </a:bodyPr>
          <a:lstStyle/>
          <a:p>
            <a:r>
              <a:rPr lang="en-US" sz="5000" b="1"/>
              <a:t>CREATIVE TOOLS AGAINST CYBERBULLYING</a:t>
            </a:r>
            <a:endParaRPr lang="en-US" sz="5000"/>
          </a:p>
        </p:txBody>
      </p:sp>
      <p:sp>
        <p:nvSpPr>
          <p:cNvPr id="41"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8952"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Espace réservé du texte 3">
            <a:extLst>
              <a:ext uri="{FF2B5EF4-FFF2-40B4-BE49-F238E27FC236}">
                <a16:creationId xmlns:a16="http://schemas.microsoft.com/office/drawing/2014/main" id="{F099BBEB-E6F5-D141-7411-A94D2D49CED6}"/>
              </a:ext>
            </a:extLst>
          </p:cNvPr>
          <p:cNvSpPr>
            <a:spLocks noGrp="1"/>
          </p:cNvSpPr>
          <p:nvPr>
            <p:ph type="body" sz="half" idx="2"/>
          </p:nvPr>
        </p:nvSpPr>
        <p:spPr>
          <a:xfrm>
            <a:off x="640080" y="2706624"/>
            <a:ext cx="6894576" cy="3483864"/>
          </a:xfrm>
        </p:spPr>
        <p:txBody>
          <a:bodyPr vert="horz" lIns="91440" tIns="45720" rIns="91440" bIns="45720" rtlCol="0">
            <a:normAutofit/>
          </a:bodyPr>
          <a:lstStyle/>
          <a:p>
            <a:pPr indent="-228600">
              <a:buFont typeface="Arial" panose="020B0604020202020204" pitchFamily="34" charset="0"/>
              <a:buChar char="•"/>
            </a:pPr>
            <a:r>
              <a:rPr lang="en-US" sz="2200"/>
              <a:t>LTTA Pau, France</a:t>
            </a:r>
          </a:p>
          <a:p>
            <a:pPr indent="-228600">
              <a:buFont typeface="Arial" panose="020B0604020202020204" pitchFamily="34" charset="0"/>
              <a:buChar char="•"/>
            </a:pPr>
            <a:r>
              <a:rPr lang="en-US" sz="2200"/>
              <a:t>13</a:t>
            </a:r>
            <a:r>
              <a:rPr lang="en-US" sz="2200" baseline="30000"/>
              <a:t>th</a:t>
            </a:r>
            <a:r>
              <a:rPr lang="en-US" sz="2200"/>
              <a:t>-17</a:t>
            </a:r>
            <a:r>
              <a:rPr lang="en-US" sz="2200" baseline="30000"/>
              <a:t>th</a:t>
            </a:r>
            <a:r>
              <a:rPr lang="en-US" sz="2200"/>
              <a:t> of June 2022</a:t>
            </a:r>
          </a:p>
        </p:txBody>
      </p:sp>
      <p:pic>
        <p:nvPicPr>
          <p:cNvPr id="5" name="Espace réservé du contenu 3">
            <a:extLst>
              <a:ext uri="{FF2B5EF4-FFF2-40B4-BE49-F238E27FC236}">
                <a16:creationId xmlns:a16="http://schemas.microsoft.com/office/drawing/2014/main" id="{C4014CED-A2A0-B897-0E97-887AAF75200E}"/>
              </a:ext>
            </a:extLst>
          </p:cNvPr>
          <p:cNvPicPr>
            <a:picLocks noGrp="1" noChangeAspect="1"/>
          </p:cNvPicPr>
          <p:nvPr>
            <p:ph type="pic" idx="1"/>
          </p:nvPr>
        </p:nvPicPr>
        <p:blipFill>
          <a:blip r:embed="rId2"/>
          <a:srcRect t="10520" b="10520"/>
          <a:stretch>
            <a:fillRect/>
          </a:stretch>
        </p:blipFill>
        <p:spPr>
          <a:xfrm>
            <a:off x="7863840" y="459354"/>
            <a:ext cx="4014216" cy="3169626"/>
          </a:xfrm>
          <a:prstGeom prst="rect">
            <a:avLst/>
          </a:prstGeom>
        </p:spPr>
      </p:pic>
      <p:pic>
        <p:nvPicPr>
          <p:cNvPr id="17" name="Image 16">
            <a:extLst>
              <a:ext uri="{FF2B5EF4-FFF2-40B4-BE49-F238E27FC236}">
                <a16:creationId xmlns:a16="http://schemas.microsoft.com/office/drawing/2014/main" id="{05AAA0B0-21D8-143D-A00C-1CF3B8A0E4CB}"/>
              </a:ext>
            </a:extLst>
          </p:cNvPr>
          <p:cNvPicPr>
            <a:picLocks noChangeAspect="1"/>
          </p:cNvPicPr>
          <p:nvPr/>
        </p:nvPicPr>
        <p:blipFill>
          <a:blip r:embed="rId3"/>
          <a:stretch>
            <a:fillRect/>
          </a:stretch>
        </p:blipFill>
        <p:spPr>
          <a:xfrm>
            <a:off x="8174736" y="5441104"/>
            <a:ext cx="3995928" cy="1128850"/>
          </a:xfrm>
          <a:prstGeom prst="rect">
            <a:avLst/>
          </a:prstGeom>
        </p:spPr>
      </p:pic>
      <p:pic>
        <p:nvPicPr>
          <p:cNvPr id="7" name="Image 6">
            <a:extLst>
              <a:ext uri="{FF2B5EF4-FFF2-40B4-BE49-F238E27FC236}">
                <a16:creationId xmlns:a16="http://schemas.microsoft.com/office/drawing/2014/main" id="{187A78DC-F478-ED0C-E41B-D9D7D37110BE}"/>
              </a:ext>
            </a:extLst>
          </p:cNvPr>
          <p:cNvPicPr>
            <a:picLocks noChangeAspect="1"/>
          </p:cNvPicPr>
          <p:nvPr/>
        </p:nvPicPr>
        <p:blipFill>
          <a:blip r:embed="rId4"/>
          <a:stretch>
            <a:fillRect/>
          </a:stretch>
        </p:blipFill>
        <p:spPr>
          <a:xfrm>
            <a:off x="229687" y="6249014"/>
            <a:ext cx="2024047" cy="243861"/>
          </a:xfrm>
          <a:prstGeom prst="rect">
            <a:avLst/>
          </a:prstGeom>
        </p:spPr>
      </p:pic>
    </p:spTree>
    <p:extLst>
      <p:ext uri="{BB962C8B-B14F-4D97-AF65-F5344CB8AC3E}">
        <p14:creationId xmlns:p14="http://schemas.microsoft.com/office/powerpoint/2010/main" val="18611324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3">
            <a:extLst>
              <a:ext uri="{FF2B5EF4-FFF2-40B4-BE49-F238E27FC236}">
                <a16:creationId xmlns:a16="http://schemas.microsoft.com/office/drawing/2014/main" id="{F5897CCA-486C-491C-B4C1-5E5C95A827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6D2C50DD-4272-898A-CB60-CD6396D25D67}"/>
              </a:ext>
            </a:extLst>
          </p:cNvPr>
          <p:cNvSpPr>
            <a:spLocks noGrp="1"/>
          </p:cNvSpPr>
          <p:nvPr>
            <p:ph type="title"/>
          </p:nvPr>
        </p:nvSpPr>
        <p:spPr>
          <a:xfrm>
            <a:off x="831988" y="385474"/>
            <a:ext cx="6356606" cy="1843283"/>
          </a:xfrm>
        </p:spPr>
        <p:txBody>
          <a:bodyPr>
            <a:normAutofit/>
          </a:bodyPr>
          <a:lstStyle/>
          <a:p>
            <a:r>
              <a:rPr lang="en-GB" sz="4000" dirty="0">
                <a:latin typeface="Tahoma" panose="020B0604030504040204" pitchFamily="34" charset="0"/>
                <a:ea typeface="Tahoma" panose="020B0604030504040204" pitchFamily="34" charset="0"/>
                <a:cs typeface="Tahoma" panose="020B0604030504040204" pitchFamily="34" charset="0"/>
              </a:rPr>
              <a:t>EXCLUSION</a:t>
            </a:r>
          </a:p>
        </p:txBody>
      </p:sp>
      <p:sp>
        <p:nvSpPr>
          <p:cNvPr id="19" name="Content Placeholder 10">
            <a:extLst>
              <a:ext uri="{FF2B5EF4-FFF2-40B4-BE49-F238E27FC236}">
                <a16:creationId xmlns:a16="http://schemas.microsoft.com/office/drawing/2014/main" id="{F2025079-5AC4-23E1-D619-6AB11262CDB6}"/>
              </a:ext>
            </a:extLst>
          </p:cNvPr>
          <p:cNvSpPr>
            <a:spLocks noGrp="1"/>
          </p:cNvSpPr>
          <p:nvPr>
            <p:ph idx="1"/>
          </p:nvPr>
        </p:nvSpPr>
        <p:spPr>
          <a:xfrm>
            <a:off x="831987" y="2400472"/>
            <a:ext cx="6358432" cy="3728615"/>
          </a:xfrm>
        </p:spPr>
        <p:txBody>
          <a:bodyPr>
            <a:normAutofit/>
          </a:bodyPr>
          <a:lstStyle/>
          <a:p>
            <a:pPr marL="0" indent="0">
              <a:buNone/>
            </a:pPr>
            <a:r>
              <a:rPr lang="en-GB" sz="2400" spc="30" dirty="0">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Exclusion is the act of leaving someone out deliberately. Exclusion exists with in-person bullying situations but is also used online to target and bully a victim. For example, a child might be excluded/uninvited to groups or parties while they see other friends being included or left out of message threads or conversations that involve mutual friends.</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2000" dirty="0"/>
          </a:p>
        </p:txBody>
      </p:sp>
      <p:pic>
        <p:nvPicPr>
          <p:cNvPr id="7" name="Imagen 15">
            <a:extLst>
              <a:ext uri="{FF2B5EF4-FFF2-40B4-BE49-F238E27FC236}">
                <a16:creationId xmlns:a16="http://schemas.microsoft.com/office/drawing/2014/main" id="{8C6E8BAE-9B62-5CAB-5385-15A8254ED147}"/>
              </a:ext>
            </a:extLst>
          </p:cNvPr>
          <p:cNvPicPr>
            <a:picLocks noChangeAspect="1"/>
          </p:cNvPicPr>
          <p:nvPr/>
        </p:nvPicPr>
        <p:blipFill rotWithShape="1">
          <a:blip r:embed="rId2"/>
          <a:srcRect r="3" b="1890"/>
          <a:stretch/>
        </p:blipFill>
        <p:spPr>
          <a:xfrm>
            <a:off x="7556409" y="557190"/>
            <a:ext cx="3995928" cy="5571896"/>
          </a:xfrm>
          <a:prstGeom prst="rect">
            <a:avLst/>
          </a:prstGeom>
          <a:effectLst/>
        </p:spPr>
      </p:pic>
    </p:spTree>
    <p:extLst>
      <p:ext uri="{BB962C8B-B14F-4D97-AF65-F5344CB8AC3E}">
        <p14:creationId xmlns:p14="http://schemas.microsoft.com/office/powerpoint/2010/main" val="34900910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C9C13D6-AD55-41C2-35C5-91C160C508BA}"/>
              </a:ext>
            </a:extLst>
          </p:cNvPr>
          <p:cNvSpPr>
            <a:spLocks noGrp="1"/>
          </p:cNvSpPr>
          <p:nvPr>
            <p:ph type="title"/>
          </p:nvPr>
        </p:nvSpPr>
        <p:spPr>
          <a:xfrm>
            <a:off x="481013" y="3752849"/>
            <a:ext cx="3290887" cy="2452687"/>
          </a:xfrm>
        </p:spPr>
        <p:txBody>
          <a:bodyPr anchor="ctr">
            <a:normAutofit/>
          </a:bodyPr>
          <a:lstStyle/>
          <a:p>
            <a:r>
              <a:rPr lang="en-GB" sz="3100">
                <a:latin typeface="Tahoma" panose="020B0604030504040204" pitchFamily="34" charset="0"/>
                <a:ea typeface="Tahoma" panose="020B0604030504040204" pitchFamily="34" charset="0"/>
                <a:cs typeface="Tahoma" panose="020B0604030504040204" pitchFamily="34" charset="0"/>
              </a:rPr>
              <a:t>CYBERSTALKING</a:t>
            </a:r>
          </a:p>
        </p:txBody>
      </p:sp>
      <p:pic>
        <p:nvPicPr>
          <p:cNvPr id="4" name="Imagen 22">
            <a:extLst>
              <a:ext uri="{FF2B5EF4-FFF2-40B4-BE49-F238E27FC236}">
                <a16:creationId xmlns:a16="http://schemas.microsoft.com/office/drawing/2014/main" id="{68F71FB2-502F-EE89-1CE2-F3C17579FD65}"/>
              </a:ext>
            </a:extLst>
          </p:cNvPr>
          <p:cNvPicPr>
            <a:picLocks noChangeAspect="1"/>
          </p:cNvPicPr>
          <p:nvPr/>
        </p:nvPicPr>
        <p:blipFill rotWithShape="1">
          <a:blip r:embed="rId2"/>
          <a:srcRect t="11784" b="18651"/>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8" name="Content Placeholder 7">
            <a:extLst>
              <a:ext uri="{FF2B5EF4-FFF2-40B4-BE49-F238E27FC236}">
                <a16:creationId xmlns:a16="http://schemas.microsoft.com/office/drawing/2014/main" id="{B2DE035C-24C5-CEBE-CB79-246538A13B71}"/>
              </a:ext>
            </a:extLst>
          </p:cNvPr>
          <p:cNvSpPr>
            <a:spLocks noGrp="1"/>
          </p:cNvSpPr>
          <p:nvPr>
            <p:ph idx="1"/>
          </p:nvPr>
        </p:nvSpPr>
        <p:spPr>
          <a:xfrm>
            <a:off x="4223982" y="3995057"/>
            <a:ext cx="7485413" cy="2210480"/>
          </a:xfrm>
        </p:spPr>
        <p:txBody>
          <a:bodyPr anchor="ctr">
            <a:normAutofit lnSpcReduction="10000"/>
          </a:bodyPr>
          <a:lstStyle/>
          <a:p>
            <a:pPr marL="0" indent="0">
              <a:buNone/>
            </a:pPr>
            <a:r>
              <a:rPr lang="en-GB" sz="2000" spc="30" dirty="0">
                <a:solidFill>
                  <a:srgbClr val="000000"/>
                </a:solidFill>
                <a:effectLst/>
                <a:latin typeface="Tahoma" panose="020B0604030504040204" pitchFamily="34" charset="0"/>
                <a:ea typeface="Tahoma" panose="020B0604030504040204" pitchFamily="34" charset="0"/>
                <a:cs typeface="Tahoma" panose="020B0604030504040204" pitchFamily="34" charset="0"/>
              </a:rPr>
              <a:t>Cyberstalking is a particularly serious form of cyberbullying that can extend to threats of physical harm to the person being targeted</a:t>
            </a:r>
            <a:r>
              <a:rPr lang="en-GB" sz="2000" dirty="0">
                <a:solidFill>
                  <a:srgbClr val="000000"/>
                </a:solidFill>
                <a:effectLst/>
                <a:latin typeface="Tahoma" panose="020B0604030504040204" pitchFamily="34" charset="0"/>
                <a:ea typeface="Tahoma" panose="020B0604030504040204" pitchFamily="34" charset="0"/>
                <a:cs typeface="Tahoma" panose="020B0604030504040204" pitchFamily="34" charset="0"/>
              </a:rPr>
              <a:t> for reasons of anger, revenge or control. </a:t>
            </a:r>
            <a:r>
              <a:rPr lang="en-GB" sz="2000" dirty="0">
                <a:solidFill>
                  <a:srgbClr val="1B1B1B"/>
                </a:solidFill>
                <a:effectLst/>
                <a:latin typeface="Tahoma" panose="020B0604030504040204" pitchFamily="34" charset="0"/>
                <a:ea typeface="Tahoma" panose="020B0604030504040204" pitchFamily="34" charset="0"/>
                <a:cs typeface="Tahoma" panose="020B0604030504040204" pitchFamily="34" charset="0"/>
              </a:rPr>
              <a:t>Online harassment becomes "cyberstalking" when repeated unwanted communications persist over time to the extent that victims fear for their personal safety and security, experience chronic anxiety about loss of quality of life, and undergo an erosion of certainty and predictability about what to expect each day.</a:t>
            </a:r>
            <a:endParaRPr lang="fr-FR" sz="2000" dirty="0">
              <a:effectLst/>
              <a:latin typeface="Tahoma" panose="020B0604030504040204" pitchFamily="34" charset="0"/>
              <a:ea typeface="Tahoma" panose="020B0604030504040204" pitchFamily="34" charset="0"/>
              <a:cs typeface="Tahoma" panose="020B0604030504040204" pitchFamily="34" charset="0"/>
            </a:endParaRPr>
          </a:p>
          <a:p>
            <a:endParaRPr lang="en-US" sz="1800" dirty="0"/>
          </a:p>
        </p:txBody>
      </p:sp>
    </p:spTree>
    <p:extLst>
      <p:ext uri="{BB962C8B-B14F-4D97-AF65-F5344CB8AC3E}">
        <p14:creationId xmlns:p14="http://schemas.microsoft.com/office/powerpoint/2010/main" val="29049553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72A5684-9D85-48CE-74B7-791F62435C59}"/>
              </a:ext>
            </a:extLst>
          </p:cNvPr>
          <p:cNvSpPr>
            <a:spLocks noGrp="1"/>
          </p:cNvSpPr>
          <p:nvPr>
            <p:ph type="title"/>
          </p:nvPr>
        </p:nvSpPr>
        <p:spPr>
          <a:xfrm>
            <a:off x="481013" y="327026"/>
            <a:ext cx="3524930" cy="2287588"/>
          </a:xfrm>
        </p:spPr>
        <p:txBody>
          <a:bodyPr anchor="ctr">
            <a:normAutofit/>
          </a:bodyPr>
          <a:lstStyle/>
          <a:p>
            <a:r>
              <a:rPr lang="en-GB" sz="3600" dirty="0">
                <a:latin typeface="Tahoma" panose="020B0604030504040204" pitchFamily="34" charset="0"/>
                <a:ea typeface="Tahoma" panose="020B0604030504040204" pitchFamily="34" charset="0"/>
                <a:cs typeface="Tahoma" panose="020B0604030504040204" pitchFamily="34" charset="0"/>
              </a:rPr>
              <a:t>CYBERBASHING OR HAPPY SLAPPING</a:t>
            </a:r>
          </a:p>
        </p:txBody>
      </p:sp>
      <p:sp>
        <p:nvSpPr>
          <p:cNvPr id="13" name="Content Placeholder 7">
            <a:extLst>
              <a:ext uri="{FF2B5EF4-FFF2-40B4-BE49-F238E27FC236}">
                <a16:creationId xmlns:a16="http://schemas.microsoft.com/office/drawing/2014/main" id="{16DA177F-AA35-F046-2296-1D03B3DD70B4}"/>
              </a:ext>
            </a:extLst>
          </p:cNvPr>
          <p:cNvSpPr>
            <a:spLocks noGrp="1"/>
          </p:cNvSpPr>
          <p:nvPr>
            <p:ph idx="1"/>
          </p:nvPr>
        </p:nvSpPr>
        <p:spPr>
          <a:xfrm>
            <a:off x="4223982" y="327026"/>
            <a:ext cx="7485413" cy="2287587"/>
          </a:xfrm>
        </p:spPr>
        <p:txBody>
          <a:bodyPr anchor="ctr">
            <a:normAutofit/>
          </a:bodyPr>
          <a:lstStyle/>
          <a:p>
            <a:pPr marL="0" indent="0">
              <a:buNone/>
            </a:pPr>
            <a:r>
              <a:rPr lang="en-GB" sz="2000" dirty="0">
                <a:solidFill>
                  <a:srgbClr val="000000"/>
                </a:solidFill>
                <a:effectLst/>
                <a:latin typeface="Tahoma" panose="020B0604030504040204" pitchFamily="34" charset="0"/>
                <a:ea typeface="Tahoma" panose="020B0604030504040204" pitchFamily="34" charset="0"/>
                <a:cs typeface="Tahoma" panose="020B0604030504040204" pitchFamily="34" charset="0"/>
              </a:rPr>
              <a:t>It's a form of bullying where people are physically attacked, and the attack is filmed on a cell phone. Attackers share the videos with their friends.</a:t>
            </a:r>
            <a:endParaRPr lang="fr-FR" sz="2000" dirty="0">
              <a:effectLst/>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sz="1800" dirty="0"/>
          </a:p>
        </p:txBody>
      </p:sp>
      <p:pic>
        <p:nvPicPr>
          <p:cNvPr id="4" name="Imagen 25">
            <a:extLst>
              <a:ext uri="{FF2B5EF4-FFF2-40B4-BE49-F238E27FC236}">
                <a16:creationId xmlns:a16="http://schemas.microsoft.com/office/drawing/2014/main" id="{4B472BA9-98AF-348E-B870-0C7C8F3DD85B}"/>
              </a:ext>
            </a:extLst>
          </p:cNvPr>
          <p:cNvPicPr>
            <a:picLocks noChangeAspect="1"/>
          </p:cNvPicPr>
          <p:nvPr/>
        </p:nvPicPr>
        <p:blipFill rotWithShape="1">
          <a:blip r:embed="rId2"/>
          <a:srcRect t="23798" b="26501"/>
          <a:stretch/>
        </p:blipFill>
        <p:spPr>
          <a:xfrm>
            <a:off x="-9168" y="2763151"/>
            <a:ext cx="12201168" cy="4093262"/>
          </a:xfrm>
          <a:custGeom>
            <a:avLst/>
            <a:gdLst/>
            <a:ahLst/>
            <a:cxnLst/>
            <a:rect l="l" t="t" r="r" b="b"/>
            <a:pathLst>
              <a:path w="12201168" h="4093262">
                <a:moveTo>
                  <a:pt x="12201168" y="0"/>
                </a:moveTo>
                <a:lnTo>
                  <a:pt x="12201168" y="4093262"/>
                </a:lnTo>
                <a:lnTo>
                  <a:pt x="0" y="4093262"/>
                </a:lnTo>
                <a:lnTo>
                  <a:pt x="0" y="49771"/>
                </a:lnTo>
                <a:lnTo>
                  <a:pt x="344880" y="64399"/>
                </a:lnTo>
                <a:cubicBezTo>
                  <a:pt x="3386438" y="213466"/>
                  <a:pt x="6427997" y="534535"/>
                  <a:pt x="9469555" y="167599"/>
                </a:cubicBezTo>
                <a:cubicBezTo>
                  <a:pt x="10229945" y="75865"/>
                  <a:pt x="10990334" y="27132"/>
                  <a:pt x="11750723" y="7961"/>
                </a:cubicBezTo>
                <a:close/>
              </a:path>
            </a:pathLst>
          </a:custGeom>
        </p:spPr>
      </p:pic>
    </p:spTree>
    <p:extLst>
      <p:ext uri="{BB962C8B-B14F-4D97-AF65-F5344CB8AC3E}">
        <p14:creationId xmlns:p14="http://schemas.microsoft.com/office/powerpoint/2010/main" val="22493625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3" name="Rectangle 42">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A0176D97-19EF-F147-B911-ABE40A1DF9B4}"/>
              </a:ext>
            </a:extLst>
          </p:cNvPr>
          <p:cNvSpPr>
            <a:spLocks noGrp="1"/>
          </p:cNvSpPr>
          <p:nvPr>
            <p:ph type="title"/>
          </p:nvPr>
        </p:nvSpPr>
        <p:spPr>
          <a:xfrm>
            <a:off x="4654296" y="674914"/>
            <a:ext cx="6894576" cy="1023257"/>
          </a:xfrm>
        </p:spPr>
        <p:txBody>
          <a:bodyPr anchor="b">
            <a:normAutofit fontScale="90000"/>
          </a:bodyPr>
          <a:lstStyle/>
          <a:p>
            <a:r>
              <a:rPr lang="en-GB" sz="3800" b="1" dirty="0">
                <a:effectLst/>
                <a:latin typeface="Tahoma" panose="020B0604030504040204" pitchFamily="34" charset="0"/>
                <a:ea typeface="Tahoma" panose="020B0604030504040204" pitchFamily="34" charset="0"/>
                <a:cs typeface="Tahoma" panose="020B0604030504040204" pitchFamily="34" charset="0"/>
              </a:rPr>
              <a:t>Who are the Actors involved in Cyberbullying?</a:t>
            </a:r>
            <a:br>
              <a:rPr lang="fr-FR" sz="3800" b="1" dirty="0">
                <a:effectLst/>
                <a:latin typeface="Tahoma" panose="020B0604030504040204" pitchFamily="34" charset="0"/>
                <a:ea typeface="Tahoma" panose="020B0604030504040204" pitchFamily="34" charset="0"/>
                <a:cs typeface="Tahoma" panose="020B0604030504040204" pitchFamily="34" charset="0"/>
              </a:rPr>
            </a:br>
            <a:endParaRPr lang="en-GB" sz="3800" b="1" dirty="0">
              <a:latin typeface="Tahoma" panose="020B0604030504040204" pitchFamily="34" charset="0"/>
              <a:ea typeface="Tahoma" panose="020B0604030504040204" pitchFamily="34" charset="0"/>
              <a:cs typeface="Tahoma" panose="020B0604030504040204" pitchFamily="34" charset="0"/>
            </a:endParaRPr>
          </a:p>
        </p:txBody>
      </p:sp>
      <p:pic>
        <p:nvPicPr>
          <p:cNvPr id="4" name="Imagen 26">
            <a:extLst>
              <a:ext uri="{FF2B5EF4-FFF2-40B4-BE49-F238E27FC236}">
                <a16:creationId xmlns:a16="http://schemas.microsoft.com/office/drawing/2014/main" id="{EF1C1D35-17F1-2B97-4AA7-D925A35B84F0}"/>
              </a:ext>
            </a:extLst>
          </p:cNvPr>
          <p:cNvPicPr>
            <a:picLocks noChangeAspect="1"/>
          </p:cNvPicPr>
          <p:nvPr/>
        </p:nvPicPr>
        <p:blipFill rotWithShape="1">
          <a:blip r:embed="rId3"/>
          <a:srcRect l="32907" r="37695" b="-1"/>
          <a:stretch/>
        </p:blipFill>
        <p:spPr>
          <a:xfrm>
            <a:off x="20" y="1"/>
            <a:ext cx="4052522" cy="6858000"/>
          </a:xfrm>
          <a:custGeom>
            <a:avLst/>
            <a:gdLst/>
            <a:ahLst/>
            <a:cxnLst/>
            <a:rect l="l" t="t" r="r" b="b"/>
            <a:pathLst>
              <a:path w="4052542" h="6858000">
                <a:moveTo>
                  <a:pt x="0" y="0"/>
                </a:moveTo>
                <a:lnTo>
                  <a:pt x="4020923" y="0"/>
                </a:lnTo>
                <a:lnTo>
                  <a:pt x="4022656" y="14697"/>
                </a:lnTo>
                <a:cubicBezTo>
                  <a:pt x="4037606" y="98462"/>
                  <a:pt x="4035072" y="183369"/>
                  <a:pt x="4039126" y="267642"/>
                </a:cubicBezTo>
                <a:cubicBezTo>
                  <a:pt x="4043941" y="370699"/>
                  <a:pt x="4037860" y="474136"/>
                  <a:pt x="4035579" y="577446"/>
                </a:cubicBezTo>
                <a:cubicBezTo>
                  <a:pt x="4033805" y="665399"/>
                  <a:pt x="4025063" y="753226"/>
                  <a:pt x="4027724" y="841306"/>
                </a:cubicBezTo>
                <a:cubicBezTo>
                  <a:pt x="4027914" y="844352"/>
                  <a:pt x="4027914" y="847398"/>
                  <a:pt x="4027724" y="850444"/>
                </a:cubicBezTo>
                <a:cubicBezTo>
                  <a:pt x="4019615" y="947281"/>
                  <a:pt x="4019615" y="1044626"/>
                  <a:pt x="4027724" y="1141464"/>
                </a:cubicBezTo>
                <a:cubicBezTo>
                  <a:pt x="4030296" y="1181772"/>
                  <a:pt x="4029574" y="1222221"/>
                  <a:pt x="4025570" y="1262415"/>
                </a:cubicBezTo>
                <a:cubicBezTo>
                  <a:pt x="4021769" y="1313563"/>
                  <a:pt x="4009606" y="1365472"/>
                  <a:pt x="4018348" y="1416238"/>
                </a:cubicBezTo>
                <a:cubicBezTo>
                  <a:pt x="4024037" y="1458058"/>
                  <a:pt x="4027166" y="1500194"/>
                  <a:pt x="4027724" y="1542394"/>
                </a:cubicBezTo>
                <a:cubicBezTo>
                  <a:pt x="4032158" y="1636820"/>
                  <a:pt x="4027977" y="1731753"/>
                  <a:pt x="4026330" y="1826433"/>
                </a:cubicBezTo>
                <a:cubicBezTo>
                  <a:pt x="4024556" y="1936724"/>
                  <a:pt x="4027344" y="2047015"/>
                  <a:pt x="4018475" y="2157432"/>
                </a:cubicBezTo>
                <a:cubicBezTo>
                  <a:pt x="4013597" y="2246629"/>
                  <a:pt x="4013597" y="2336029"/>
                  <a:pt x="4018475" y="2425226"/>
                </a:cubicBezTo>
                <a:cubicBezTo>
                  <a:pt x="4020882" y="2506961"/>
                  <a:pt x="4033172" y="2587934"/>
                  <a:pt x="4031145" y="2670557"/>
                </a:cubicBezTo>
                <a:cubicBezTo>
                  <a:pt x="4028737" y="2766886"/>
                  <a:pt x="4017335" y="2862962"/>
                  <a:pt x="4020882" y="2959546"/>
                </a:cubicBezTo>
                <a:cubicBezTo>
                  <a:pt x="4022529" y="3005617"/>
                  <a:pt x="4022656" y="3051688"/>
                  <a:pt x="4023543" y="3097758"/>
                </a:cubicBezTo>
                <a:cubicBezTo>
                  <a:pt x="4024683" y="3153221"/>
                  <a:pt x="4034692" y="3208556"/>
                  <a:pt x="4029117" y="3263892"/>
                </a:cubicBezTo>
                <a:cubicBezTo>
                  <a:pt x="4019869" y="3356161"/>
                  <a:pt x="3995923" y="3446906"/>
                  <a:pt x="4010873" y="3541459"/>
                </a:cubicBezTo>
                <a:cubicBezTo>
                  <a:pt x="4019108" y="3593495"/>
                  <a:pt x="4028357" y="3645658"/>
                  <a:pt x="4033172" y="3698201"/>
                </a:cubicBezTo>
                <a:cubicBezTo>
                  <a:pt x="4037353" y="3745160"/>
                  <a:pt x="4047868" y="3792881"/>
                  <a:pt x="4039886" y="3839586"/>
                </a:cubicBezTo>
                <a:cubicBezTo>
                  <a:pt x="4033045" y="3879565"/>
                  <a:pt x="4036592" y="3919544"/>
                  <a:pt x="4031271" y="3959523"/>
                </a:cubicBezTo>
                <a:cubicBezTo>
                  <a:pt x="4024303" y="4011939"/>
                  <a:pt x="4020629" y="4065244"/>
                  <a:pt x="4015308" y="4118042"/>
                </a:cubicBezTo>
                <a:cubicBezTo>
                  <a:pt x="4010620" y="4165889"/>
                  <a:pt x="4006946" y="4213610"/>
                  <a:pt x="4019615" y="4258539"/>
                </a:cubicBezTo>
                <a:cubicBezTo>
                  <a:pt x="4050656" y="4371622"/>
                  <a:pt x="4033679" y="4484070"/>
                  <a:pt x="4022023" y="4596391"/>
                </a:cubicBezTo>
                <a:cubicBezTo>
                  <a:pt x="4016321" y="4650965"/>
                  <a:pt x="4007959" y="4708712"/>
                  <a:pt x="4020629" y="4758718"/>
                </a:cubicBezTo>
                <a:cubicBezTo>
                  <a:pt x="4043941" y="4847432"/>
                  <a:pt x="4025697" y="4931705"/>
                  <a:pt x="4015561" y="5016866"/>
                </a:cubicBezTo>
                <a:cubicBezTo>
                  <a:pt x="4003335" y="5100174"/>
                  <a:pt x="4005096" y="5184929"/>
                  <a:pt x="4020756" y="5267654"/>
                </a:cubicBezTo>
                <a:cubicBezTo>
                  <a:pt x="4033172" y="5326035"/>
                  <a:pt x="4033172" y="5385432"/>
                  <a:pt x="4034692" y="5444194"/>
                </a:cubicBezTo>
                <a:cubicBezTo>
                  <a:pt x="4035579" y="5481001"/>
                  <a:pt x="4022023" y="5518441"/>
                  <a:pt x="4013027" y="5555120"/>
                </a:cubicBezTo>
                <a:cubicBezTo>
                  <a:pt x="3996937" y="5621371"/>
                  <a:pt x="3991109" y="5688636"/>
                  <a:pt x="4013027" y="5753237"/>
                </a:cubicBezTo>
                <a:cubicBezTo>
                  <a:pt x="4043561" y="5842713"/>
                  <a:pt x="4061045" y="5932189"/>
                  <a:pt x="4048375" y="6026870"/>
                </a:cubicBezTo>
                <a:cubicBezTo>
                  <a:pt x="4041027" y="6085251"/>
                  <a:pt x="4039380" y="6144902"/>
                  <a:pt x="4028357" y="6202522"/>
                </a:cubicBezTo>
                <a:cubicBezTo>
                  <a:pt x="4010240" y="6298091"/>
                  <a:pt x="4016701" y="6393024"/>
                  <a:pt x="4031145" y="6487196"/>
                </a:cubicBezTo>
                <a:cubicBezTo>
                  <a:pt x="4041293" y="6565885"/>
                  <a:pt x="4042395" y="6645474"/>
                  <a:pt x="4034439" y="6724403"/>
                </a:cubicBezTo>
                <a:lnTo>
                  <a:pt x="4025206" y="6858000"/>
                </a:lnTo>
                <a:lnTo>
                  <a:pt x="0" y="6858000"/>
                </a:lnTo>
                <a:close/>
              </a:path>
            </a:pathLst>
          </a:custGeom>
        </p:spPr>
      </p:pic>
      <p:sp>
        <p:nvSpPr>
          <p:cNvPr id="45" name="sketchy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a:extLst>
              <a:ext uri="{FF2B5EF4-FFF2-40B4-BE49-F238E27FC236}">
                <a16:creationId xmlns:a16="http://schemas.microsoft.com/office/drawing/2014/main" id="{65C9001B-E6E7-E23F-866A-CA46D5DFD604}"/>
              </a:ext>
            </a:extLst>
          </p:cNvPr>
          <p:cNvSpPr>
            <a:spLocks noGrp="1"/>
          </p:cNvSpPr>
          <p:nvPr>
            <p:ph idx="1"/>
          </p:nvPr>
        </p:nvSpPr>
        <p:spPr>
          <a:xfrm>
            <a:off x="4654296" y="1360714"/>
            <a:ext cx="6993418" cy="5050972"/>
          </a:xfrm>
        </p:spPr>
        <p:txBody>
          <a:bodyPr>
            <a:normAutofit lnSpcReduction="10000"/>
          </a:bodyPr>
          <a:lstStyle/>
          <a:p>
            <a:pPr marL="0" indent="0">
              <a:spcAft>
                <a:spcPts val="800"/>
              </a:spcAft>
              <a:buNone/>
            </a:pPr>
            <a:r>
              <a:rPr lang="en-GB" sz="1800" dirty="0">
                <a:effectLst/>
                <a:latin typeface="Tahoma" panose="020B0604030504040204" pitchFamily="34" charset="0"/>
                <a:ea typeface="Tahoma" panose="020B0604030504040204" pitchFamily="34" charset="0"/>
                <a:cs typeface="Tahoma" panose="020B0604030504040204" pitchFamily="34" charset="0"/>
              </a:rPr>
              <a:t>Knowledge about cyberbullying roles and their predictors is important to inform the planning and development of interventions.</a:t>
            </a:r>
          </a:p>
          <a:p>
            <a:pPr marL="0" indent="0">
              <a:spcAft>
                <a:spcPts val="800"/>
              </a:spcAft>
              <a:buNone/>
            </a:pPr>
            <a:endParaRPr lang="fr-FR" sz="1800" dirty="0">
              <a:effectLst/>
              <a:latin typeface="Tahoma" panose="020B0604030504040204" pitchFamily="34" charset="0"/>
              <a:ea typeface="Tahoma" panose="020B0604030504040204" pitchFamily="34" charset="0"/>
              <a:cs typeface="Tahoma" panose="020B0604030504040204" pitchFamily="34" charset="0"/>
            </a:endParaRPr>
          </a:p>
          <a:p>
            <a:pPr>
              <a:spcAft>
                <a:spcPts val="800"/>
              </a:spcAft>
            </a:pPr>
            <a:r>
              <a:rPr lang="en-GB" sz="1800" dirty="0">
                <a:effectLst/>
                <a:latin typeface="Tahoma" panose="020B0604030504040204" pitchFamily="34" charset="0"/>
                <a:ea typeface="Tahoma" panose="020B0604030504040204" pitchFamily="34" charset="0"/>
                <a:cs typeface="Tahoma" panose="020B0604030504040204" pitchFamily="34" charset="0"/>
              </a:rPr>
              <a:t>BULLY: The aggressor</a:t>
            </a:r>
            <a:endParaRPr lang="fr-FR" sz="1800" dirty="0">
              <a:effectLst/>
              <a:latin typeface="Tahoma" panose="020B0604030504040204" pitchFamily="34" charset="0"/>
              <a:ea typeface="Tahoma" panose="020B0604030504040204" pitchFamily="34" charset="0"/>
              <a:cs typeface="Tahoma" panose="020B0604030504040204" pitchFamily="34" charset="0"/>
            </a:endParaRPr>
          </a:p>
          <a:p>
            <a:pPr>
              <a:spcAft>
                <a:spcPts val="800"/>
              </a:spcAft>
            </a:pPr>
            <a:r>
              <a:rPr lang="en-GB" sz="1800" dirty="0">
                <a:effectLst/>
                <a:latin typeface="Tahoma" panose="020B0604030504040204" pitchFamily="34" charset="0"/>
                <a:ea typeface="Tahoma" panose="020B0604030504040204" pitchFamily="34" charset="0"/>
                <a:cs typeface="Tahoma" panose="020B0604030504040204" pitchFamily="34" charset="0"/>
              </a:rPr>
              <a:t>BYSTANDERS: They occupy a key role in the evolution of the cyberbullying situation and its consequences for the victim. The following types of bystanders can be distinguished:</a:t>
            </a:r>
            <a:endParaRPr lang="fr-FR" sz="1800" dirty="0">
              <a:effectLst/>
              <a:latin typeface="Tahoma" panose="020B0604030504040204" pitchFamily="34" charset="0"/>
              <a:ea typeface="Tahoma" panose="020B0604030504040204" pitchFamily="34" charset="0"/>
              <a:cs typeface="Tahoma" panose="020B0604030504040204" pitchFamily="34" charset="0"/>
            </a:endParaRPr>
          </a:p>
          <a:p>
            <a:pPr marL="342900" lvl="0" indent="-342900">
              <a:buFont typeface="Tahoma" panose="020B0604030504040204" pitchFamily="34" charset="0"/>
              <a:buChar char="-"/>
            </a:pPr>
            <a:r>
              <a:rPr lang="en-GB" sz="1800" dirty="0">
                <a:effectLst/>
                <a:latin typeface="Tahoma" panose="020B0604030504040204" pitchFamily="34" charset="0"/>
                <a:ea typeface="Tahoma" panose="020B0604030504040204" pitchFamily="34" charset="0"/>
                <a:cs typeface="Tahoma" panose="020B0604030504040204" pitchFamily="34" charset="0"/>
              </a:rPr>
              <a:t>HELPER: They actively support the aggressor.</a:t>
            </a:r>
            <a:endParaRPr lang="fr-FR" sz="1800" dirty="0">
              <a:effectLst/>
              <a:latin typeface="Tahoma" panose="020B0604030504040204" pitchFamily="34" charset="0"/>
              <a:ea typeface="Tahoma" panose="020B0604030504040204" pitchFamily="34" charset="0"/>
              <a:cs typeface="Tahoma" panose="020B0604030504040204" pitchFamily="34" charset="0"/>
            </a:endParaRPr>
          </a:p>
          <a:p>
            <a:pPr marL="342900" lvl="0" indent="-342900">
              <a:buFont typeface="Tahoma" panose="020B0604030504040204" pitchFamily="34" charset="0"/>
              <a:buChar char="-"/>
            </a:pPr>
            <a:r>
              <a:rPr lang="en-GB" sz="1800" dirty="0">
                <a:effectLst/>
                <a:latin typeface="Tahoma" panose="020B0604030504040204" pitchFamily="34" charset="0"/>
                <a:ea typeface="Tahoma" panose="020B0604030504040204" pitchFamily="34" charset="0"/>
                <a:cs typeface="Tahoma" panose="020B0604030504040204" pitchFamily="34" charset="0"/>
              </a:rPr>
              <a:t>SUPPORTER: They reinforce the aggressor through laughter or encouragement, ‘likes’ and by sharing the contents.</a:t>
            </a:r>
            <a:endParaRPr lang="fr-FR" sz="1800" dirty="0">
              <a:effectLst/>
              <a:latin typeface="Tahoma" panose="020B0604030504040204" pitchFamily="34" charset="0"/>
              <a:ea typeface="Tahoma" panose="020B0604030504040204" pitchFamily="34" charset="0"/>
              <a:cs typeface="Tahoma" panose="020B0604030504040204" pitchFamily="34" charset="0"/>
            </a:endParaRPr>
          </a:p>
          <a:p>
            <a:pPr marL="342900" lvl="0" indent="-342900">
              <a:buFont typeface="Tahoma" panose="020B0604030504040204" pitchFamily="34" charset="0"/>
              <a:buChar char="-"/>
            </a:pPr>
            <a:r>
              <a:rPr lang="en-GB" sz="1800" dirty="0">
                <a:effectLst/>
                <a:latin typeface="Tahoma" panose="020B0604030504040204" pitchFamily="34" charset="0"/>
                <a:ea typeface="Tahoma" panose="020B0604030504040204" pitchFamily="34" charset="0"/>
                <a:cs typeface="Tahoma" panose="020B0604030504040204" pitchFamily="34" charset="0"/>
              </a:rPr>
              <a:t>OBSERVER OR OUTSIDER: They observe the situation without interfering.</a:t>
            </a:r>
            <a:endParaRPr lang="fr-FR" sz="1800" dirty="0">
              <a:effectLst/>
              <a:latin typeface="Tahoma" panose="020B0604030504040204" pitchFamily="34" charset="0"/>
              <a:ea typeface="Tahoma" panose="020B0604030504040204" pitchFamily="34" charset="0"/>
              <a:cs typeface="Tahoma" panose="020B0604030504040204" pitchFamily="34" charset="0"/>
            </a:endParaRPr>
          </a:p>
          <a:p>
            <a:pPr marL="342900" lvl="0" indent="-342900">
              <a:buFont typeface="Tahoma" panose="020B0604030504040204" pitchFamily="34" charset="0"/>
              <a:buChar char="-"/>
            </a:pPr>
            <a:r>
              <a:rPr lang="en-GB" sz="1800" dirty="0">
                <a:effectLst/>
                <a:latin typeface="Tahoma" panose="020B0604030504040204" pitchFamily="34" charset="0"/>
                <a:ea typeface="Tahoma" panose="020B0604030504040204" pitchFamily="34" charset="0"/>
                <a:cs typeface="Tahoma" panose="020B0604030504040204" pitchFamily="34" charset="0"/>
              </a:rPr>
              <a:t>DEFENDER: They defend and support the victim.</a:t>
            </a:r>
            <a:endParaRPr lang="fr-FR" sz="1800" dirty="0">
              <a:effectLst/>
              <a:latin typeface="Tahoma" panose="020B0604030504040204" pitchFamily="34" charset="0"/>
              <a:ea typeface="Tahoma" panose="020B0604030504040204" pitchFamily="34" charset="0"/>
              <a:cs typeface="Tahoma" panose="020B0604030504040204" pitchFamily="34" charset="0"/>
            </a:endParaRPr>
          </a:p>
          <a:p>
            <a:pPr>
              <a:spcAft>
                <a:spcPts val="800"/>
              </a:spcAft>
            </a:pPr>
            <a:r>
              <a:rPr lang="en-GB" sz="1800" dirty="0">
                <a:effectLst/>
                <a:latin typeface="Tahoma" panose="020B0604030504040204" pitchFamily="34" charset="0"/>
                <a:ea typeface="Tahoma" panose="020B0604030504040204" pitchFamily="34" charset="0"/>
                <a:cs typeface="Tahoma" panose="020B0604030504040204" pitchFamily="34" charset="0"/>
              </a:rPr>
              <a:t>VICTIM: The bullied person </a:t>
            </a:r>
            <a:endParaRPr lang="fr-FR" sz="1800" dirty="0">
              <a:effectLst/>
              <a:latin typeface="Tahoma" panose="020B0604030504040204" pitchFamily="34" charset="0"/>
              <a:ea typeface="Tahoma" panose="020B0604030504040204" pitchFamily="34" charset="0"/>
              <a:cs typeface="Tahoma" panose="020B0604030504040204" pitchFamily="34" charset="0"/>
            </a:endParaRPr>
          </a:p>
          <a:p>
            <a:pPr marL="0" indent="0">
              <a:buNone/>
            </a:pPr>
            <a:endParaRPr lang="en-GB" sz="12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64014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8776E6B0-DB9C-B75A-7F4F-A376B1C46477}"/>
              </a:ext>
            </a:extLst>
          </p:cNvPr>
          <p:cNvSpPr>
            <a:spLocks noGrp="1"/>
          </p:cNvSpPr>
          <p:nvPr>
            <p:ph type="title"/>
          </p:nvPr>
        </p:nvSpPr>
        <p:spPr>
          <a:xfrm>
            <a:off x="572493" y="238539"/>
            <a:ext cx="11018520" cy="1434415"/>
          </a:xfrm>
        </p:spPr>
        <p:txBody>
          <a:bodyPr anchor="b">
            <a:normAutofit/>
          </a:bodyPr>
          <a:lstStyle/>
          <a:p>
            <a:r>
              <a:rPr lang="en-GB" sz="5400">
                <a:effectLst/>
                <a:latin typeface="Tahoma" panose="020B0604030504040204" pitchFamily="34" charset="0"/>
                <a:ea typeface="Calibri" panose="020F0502020204030204" pitchFamily="34" charset="0"/>
              </a:rPr>
              <a:t>ONLIVE Project</a:t>
            </a:r>
            <a:endParaRPr lang="en-GB" sz="5400"/>
          </a:p>
        </p:txBody>
      </p:sp>
      <p:sp>
        <p:nvSpPr>
          <p:cNvPr id="26"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a:extLst>
              <a:ext uri="{FF2B5EF4-FFF2-40B4-BE49-F238E27FC236}">
                <a16:creationId xmlns:a16="http://schemas.microsoft.com/office/drawing/2014/main" id="{C0E7BAC3-ADD4-083B-9E07-A84C83B8FF7F}"/>
              </a:ext>
            </a:extLst>
          </p:cNvPr>
          <p:cNvSpPr>
            <a:spLocks noGrp="1"/>
          </p:cNvSpPr>
          <p:nvPr>
            <p:ph idx="1"/>
          </p:nvPr>
        </p:nvSpPr>
        <p:spPr>
          <a:xfrm>
            <a:off x="572493" y="2071316"/>
            <a:ext cx="6713552" cy="4119172"/>
          </a:xfrm>
        </p:spPr>
        <p:txBody>
          <a:bodyPr anchor="t">
            <a:normAutofit/>
          </a:bodyPr>
          <a:lstStyle/>
          <a:p>
            <a:pPr marL="0" indent="0">
              <a:spcAft>
                <a:spcPts val="800"/>
              </a:spcAft>
              <a:buNone/>
            </a:pPr>
            <a:r>
              <a:rPr lang="en-GB" sz="2200" dirty="0">
                <a:effectLst/>
                <a:latin typeface="Tahoma" panose="020B0604030504040204" pitchFamily="34" charset="0"/>
                <a:ea typeface="Calibri" panose="020F0502020204030204" pitchFamily="34" charset="0"/>
                <a:cs typeface="Times New Roman" panose="02020603050405020304" pitchFamily="18" charset="0"/>
              </a:rPr>
              <a:t>ONLIVE was an Erasmus+ strategic partnership project (2016-2018), which aimed to provide answers to the problems of cyberbullying between pupils. The objectives were the exchange of good practices between professionals from the European partner countries, the joint creation of tools against cyberbullying and the implementation of awareness raising workshops with non-formal education methods in schools in Spain, France and Italy.</a:t>
            </a:r>
            <a:endParaRPr lang="fr-FR" sz="22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800"/>
              </a:spcAft>
              <a:buNone/>
            </a:pPr>
            <a:r>
              <a:rPr lang="en-GB" sz="2200" dirty="0">
                <a:effectLst/>
                <a:latin typeface="Tahoma" panose="020B0604030504040204" pitchFamily="34" charset="0"/>
                <a:ea typeface="Calibri" panose="020F0502020204030204" pitchFamily="34" charset="0"/>
                <a:cs typeface="Times New Roman" panose="02020603050405020304" pitchFamily="18" charset="0"/>
              </a:rPr>
              <a:t>The ONLIVE T-Comic-Kit IS a useful tool for teachers and youth workers </a:t>
            </a:r>
            <a:r>
              <a:rPr lang="en-GB" sz="2200" dirty="0">
                <a:latin typeface="Tahoma" panose="020B0604030504040204" pitchFamily="34" charset="0"/>
                <a:ea typeface="Calibri" panose="020F0502020204030204" pitchFamily="34" charset="0"/>
                <a:cs typeface="Times New Roman" panose="02020603050405020304" pitchFamily="18" charset="0"/>
              </a:rPr>
              <a:t>who wish </a:t>
            </a:r>
            <a:r>
              <a:rPr lang="en-GB" sz="2200" dirty="0">
                <a:effectLst/>
                <a:latin typeface="Tahoma" panose="020B0604030504040204" pitchFamily="34" charset="0"/>
                <a:ea typeface="Calibri" panose="020F0502020204030204" pitchFamily="34" charset="0"/>
                <a:cs typeface="Times New Roman" panose="02020603050405020304" pitchFamily="18" charset="0"/>
              </a:rPr>
              <a:t>to make workshops to address this issue with their young people.</a:t>
            </a:r>
            <a:endParaRPr lang="fr-FR" sz="22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GB" sz="2200" dirty="0"/>
          </a:p>
        </p:txBody>
      </p:sp>
      <p:pic>
        <p:nvPicPr>
          <p:cNvPr id="7" name="Image 6" descr="Une image contenant texte, intérieur, personne&#10;&#10;Description générée automatiquement">
            <a:extLst>
              <a:ext uri="{FF2B5EF4-FFF2-40B4-BE49-F238E27FC236}">
                <a16:creationId xmlns:a16="http://schemas.microsoft.com/office/drawing/2014/main" id="{A02694FF-FC84-DE93-9987-1DDDA8557E2C}"/>
              </a:ext>
            </a:extLst>
          </p:cNvPr>
          <p:cNvPicPr>
            <a:picLocks noChangeAspect="1"/>
          </p:cNvPicPr>
          <p:nvPr/>
        </p:nvPicPr>
        <p:blipFill rotWithShape="1">
          <a:blip r:embed="rId2">
            <a:extLst>
              <a:ext uri="{28A0092B-C50C-407E-A947-70E740481C1C}">
                <a14:useLocalDpi xmlns:a14="http://schemas.microsoft.com/office/drawing/2010/main" val="0"/>
              </a:ext>
            </a:extLst>
          </a:blip>
          <a:srcRect t="15537" r="1" b="6506"/>
          <a:stretch/>
        </p:blipFill>
        <p:spPr>
          <a:xfrm>
            <a:off x="7675658" y="2093976"/>
            <a:ext cx="3941064" cy="4096512"/>
          </a:xfrm>
          <a:prstGeom prst="rect">
            <a:avLst/>
          </a:prstGeom>
        </p:spPr>
      </p:pic>
    </p:spTree>
    <p:extLst>
      <p:ext uri="{BB962C8B-B14F-4D97-AF65-F5344CB8AC3E}">
        <p14:creationId xmlns:p14="http://schemas.microsoft.com/office/powerpoint/2010/main" val="704281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49EC40F7-E9A4-5DBD-D8FD-74BC3DD4AE99}"/>
              </a:ext>
            </a:extLst>
          </p:cNvPr>
          <p:cNvSpPr>
            <a:spLocks noGrp="1"/>
          </p:cNvSpPr>
          <p:nvPr>
            <p:ph type="title"/>
          </p:nvPr>
        </p:nvSpPr>
        <p:spPr>
          <a:xfrm>
            <a:off x="838200" y="365125"/>
            <a:ext cx="10515600" cy="1325563"/>
          </a:xfrm>
        </p:spPr>
        <p:txBody>
          <a:bodyPr>
            <a:normAutofit/>
          </a:bodyPr>
          <a:lstStyle/>
          <a:p>
            <a:r>
              <a:rPr lang="en-GB" sz="5400" dirty="0">
                <a:latin typeface="Tahoma" panose="020B0604030504040204" pitchFamily="34" charset="0"/>
                <a:ea typeface="Tahoma" panose="020B0604030504040204" pitchFamily="34" charset="0"/>
                <a:cs typeface="Tahoma" panose="020B0604030504040204" pitchFamily="34" charset="0"/>
              </a:rPr>
              <a:t>ACTIVITY ON CYBERBULLYING</a:t>
            </a:r>
            <a:endParaRPr lang="en-GB" sz="5400" dirty="0"/>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a:extLst>
              <a:ext uri="{FF2B5EF4-FFF2-40B4-BE49-F238E27FC236}">
                <a16:creationId xmlns:a16="http://schemas.microsoft.com/office/drawing/2014/main" id="{ACC52651-5065-CE91-2F6E-A135933915C8}"/>
              </a:ext>
            </a:extLst>
          </p:cNvPr>
          <p:cNvSpPr>
            <a:spLocks noGrp="1"/>
          </p:cNvSpPr>
          <p:nvPr>
            <p:ph idx="1"/>
          </p:nvPr>
        </p:nvSpPr>
        <p:spPr>
          <a:xfrm>
            <a:off x="838200" y="1929384"/>
            <a:ext cx="10515600" cy="4251960"/>
          </a:xfrm>
        </p:spPr>
        <p:txBody>
          <a:bodyPr>
            <a:normAutofit/>
          </a:bodyPr>
          <a:lstStyle/>
          <a:p>
            <a:r>
              <a:rPr lang="en-GB" sz="2400" dirty="0">
                <a:latin typeface="Tahoma" panose="020B0604030504040204" pitchFamily="34" charset="0"/>
                <a:ea typeface="Tahoma" panose="020B0604030504040204" pitchFamily="34" charset="0"/>
                <a:cs typeface="Tahoma" panose="020B0604030504040204" pitchFamily="34" charset="0"/>
              </a:rPr>
              <a:t>Create in national groups and in your national language short story of one of the types of Cyberbullying in form of a comics</a:t>
            </a:r>
          </a:p>
          <a:p>
            <a:r>
              <a:rPr lang="en-GB" sz="2400" dirty="0">
                <a:latin typeface="Tahoma" panose="020B0604030504040204" pitchFamily="34" charset="0"/>
                <a:ea typeface="Tahoma" panose="020B0604030504040204" pitchFamily="34" charset="0"/>
                <a:cs typeface="Tahoma" panose="020B0604030504040204" pitchFamily="34" charset="0"/>
              </a:rPr>
              <a:t>Compose a question + the answer or a statement + your comment about the story</a:t>
            </a:r>
          </a:p>
          <a:p>
            <a:r>
              <a:rPr lang="en-US" sz="2400" dirty="0">
                <a:latin typeface="Tahoma" panose="020B0604030504040204" pitchFamily="34" charset="0"/>
                <a:ea typeface="Tahoma" panose="020B0604030504040204" pitchFamily="34" charset="0"/>
                <a:cs typeface="Tahoma" panose="020B0604030504040204" pitchFamily="34" charset="0"/>
              </a:rPr>
              <a:t>Translate the text of the speech bubbles (if any) into English, and cut them out to make them interchangeable</a:t>
            </a:r>
            <a:endParaRPr lang="en-GB" sz="24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GB" sz="2200" dirty="0"/>
          </a:p>
        </p:txBody>
      </p:sp>
      <p:sp>
        <p:nvSpPr>
          <p:cNvPr id="6" name="Bulle narrative : ronde 5">
            <a:extLst>
              <a:ext uri="{FF2B5EF4-FFF2-40B4-BE49-F238E27FC236}">
                <a16:creationId xmlns:a16="http://schemas.microsoft.com/office/drawing/2014/main" id="{DB39506A-883D-5854-7C94-46E1FA539091}"/>
              </a:ext>
            </a:extLst>
          </p:cNvPr>
          <p:cNvSpPr/>
          <p:nvPr/>
        </p:nvSpPr>
        <p:spPr>
          <a:xfrm>
            <a:off x="3335822" y="4746300"/>
            <a:ext cx="914400" cy="612648"/>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Bulle narrative : rectangle 6">
            <a:extLst>
              <a:ext uri="{FF2B5EF4-FFF2-40B4-BE49-F238E27FC236}">
                <a16:creationId xmlns:a16="http://schemas.microsoft.com/office/drawing/2014/main" id="{81FDE030-49D5-9FB5-8DA0-C523430CAE8A}"/>
              </a:ext>
            </a:extLst>
          </p:cNvPr>
          <p:cNvSpPr/>
          <p:nvPr/>
        </p:nvSpPr>
        <p:spPr>
          <a:xfrm>
            <a:off x="4847190" y="4746300"/>
            <a:ext cx="914400" cy="612648"/>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Phylactère : pensées 8">
            <a:extLst>
              <a:ext uri="{FF2B5EF4-FFF2-40B4-BE49-F238E27FC236}">
                <a16:creationId xmlns:a16="http://schemas.microsoft.com/office/drawing/2014/main" id="{EC6B84E3-B44B-9D06-7CFB-27E6E9BDBEE1}"/>
              </a:ext>
            </a:extLst>
          </p:cNvPr>
          <p:cNvSpPr/>
          <p:nvPr/>
        </p:nvSpPr>
        <p:spPr>
          <a:xfrm>
            <a:off x="6599790" y="4746300"/>
            <a:ext cx="914400" cy="612648"/>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570831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D1AA55E-40D5-461B-A5A8-4AE8AAB71B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6D9C90BC-45B3-9BC1-2C37-45B65D369546}"/>
              </a:ext>
            </a:extLst>
          </p:cNvPr>
          <p:cNvSpPr>
            <a:spLocks noGrp="1"/>
          </p:cNvSpPr>
          <p:nvPr>
            <p:ph type="title"/>
          </p:nvPr>
        </p:nvSpPr>
        <p:spPr>
          <a:xfrm>
            <a:off x="803776" y="1001486"/>
            <a:ext cx="6190412" cy="917565"/>
          </a:xfrm>
        </p:spPr>
        <p:txBody>
          <a:bodyPr anchor="b">
            <a:normAutofit/>
          </a:bodyPr>
          <a:lstStyle/>
          <a:p>
            <a:r>
              <a:rPr lang="en-GB" dirty="0">
                <a:latin typeface="Tahoma" panose="020B0604030504040204" pitchFamily="34" charset="0"/>
                <a:ea typeface="Tahoma" panose="020B0604030504040204" pitchFamily="34" charset="0"/>
                <a:cs typeface="Tahoma" panose="020B0604030504040204" pitchFamily="34" charset="0"/>
              </a:rPr>
              <a:t>BULLYING</a:t>
            </a:r>
          </a:p>
        </p:txBody>
      </p:sp>
      <p:cxnSp>
        <p:nvCxnSpPr>
          <p:cNvPr id="12" name="!!Straight Connector">
            <a:extLst>
              <a:ext uri="{FF2B5EF4-FFF2-40B4-BE49-F238E27FC236}">
                <a16:creationId xmlns:a16="http://schemas.microsoft.com/office/drawing/2014/main" id="{7EB498BD-8089-4626-91EA-4978EBEF53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806470"/>
            <a:ext cx="7903723" cy="0"/>
          </a:xfrm>
          <a:prstGeom prst="line">
            <a:avLst/>
          </a:prstGeom>
          <a:ln w="25400" cap="sq">
            <a:gradFill flip="none" rotWithShape="1">
              <a:gsLst>
                <a:gs pos="0">
                  <a:schemeClr val="accent1"/>
                </a:gs>
                <a:gs pos="100000">
                  <a:schemeClr val="accent2"/>
                </a:gs>
              </a:gsLst>
              <a:lin ang="10800000" scaled="0"/>
              <a:tileRect/>
            </a:gradFill>
            <a:bevel/>
          </a:ln>
        </p:spPr>
        <p:style>
          <a:lnRef idx="1">
            <a:schemeClr val="accent1"/>
          </a:lnRef>
          <a:fillRef idx="0">
            <a:schemeClr val="accent1"/>
          </a:fillRef>
          <a:effectRef idx="0">
            <a:schemeClr val="accent1"/>
          </a:effectRef>
          <a:fontRef idx="minor">
            <a:schemeClr val="tx1"/>
          </a:fontRef>
        </p:style>
      </p:cxnSp>
      <p:sp>
        <p:nvSpPr>
          <p:cNvPr id="3" name="Espace réservé du contenu 2">
            <a:extLst>
              <a:ext uri="{FF2B5EF4-FFF2-40B4-BE49-F238E27FC236}">
                <a16:creationId xmlns:a16="http://schemas.microsoft.com/office/drawing/2014/main" id="{64BDFF8E-EDF0-9A49-EBD5-E33FF554C384}"/>
              </a:ext>
            </a:extLst>
          </p:cNvPr>
          <p:cNvSpPr>
            <a:spLocks noGrp="1"/>
          </p:cNvSpPr>
          <p:nvPr>
            <p:ph idx="1"/>
          </p:nvPr>
        </p:nvSpPr>
        <p:spPr>
          <a:xfrm>
            <a:off x="803776" y="2114066"/>
            <a:ext cx="6190412" cy="4059723"/>
          </a:xfrm>
        </p:spPr>
        <p:txBody>
          <a:bodyPr anchor="t">
            <a:normAutofit fontScale="92500" lnSpcReduction="10000"/>
          </a:bodyPr>
          <a:lstStyle/>
          <a:p>
            <a:pPr marL="0" indent="0">
              <a:spcAft>
                <a:spcPts val="800"/>
              </a:spcAft>
              <a:buNone/>
            </a:pPr>
            <a:r>
              <a:rPr lang="en-GB" sz="1800" dirty="0">
                <a:solidFill>
                  <a:schemeClr val="tx1">
                    <a:alpha val="80000"/>
                  </a:schemeClr>
                </a:solidFill>
                <a:effectLst/>
                <a:latin typeface="Tahoma" panose="020B0604030504040204" pitchFamily="34" charset="0"/>
                <a:ea typeface="Tahoma" panose="020B0604030504040204" pitchFamily="34" charset="0"/>
                <a:cs typeface="Tahoma" panose="020B0604030504040204" pitchFamily="34" charset="0"/>
              </a:rPr>
              <a:t>Bullying - or harassment - can be defined as a repeated and intentional violation of one person by another or by a group, in a situation of power imbalance (the bully has physical and/or psychological control over his target or mistreats him with a group of followers he has gathered around him).</a:t>
            </a:r>
            <a:endParaRPr lang="fr-FR" sz="1800" dirty="0">
              <a:solidFill>
                <a:schemeClr val="tx1">
                  <a:alpha val="80000"/>
                </a:schemeClr>
              </a:solidFill>
              <a:effectLst/>
              <a:latin typeface="Tahoma" panose="020B0604030504040204" pitchFamily="34" charset="0"/>
              <a:ea typeface="Tahoma" panose="020B0604030504040204" pitchFamily="34" charset="0"/>
              <a:cs typeface="Tahoma" panose="020B0604030504040204" pitchFamily="34" charset="0"/>
            </a:endParaRPr>
          </a:p>
          <a:p>
            <a:pPr marL="0" indent="0">
              <a:spcAft>
                <a:spcPts val="800"/>
              </a:spcAft>
              <a:buNone/>
            </a:pPr>
            <a:r>
              <a:rPr lang="en-GB" sz="1800" dirty="0">
                <a:solidFill>
                  <a:schemeClr val="tx1">
                    <a:alpha val="80000"/>
                  </a:schemeClr>
                </a:solidFill>
                <a:effectLst/>
                <a:latin typeface="Tahoma" panose="020B0604030504040204" pitchFamily="34" charset="0"/>
                <a:ea typeface="Tahoma" panose="020B0604030504040204" pitchFamily="34" charset="0"/>
                <a:cs typeface="Tahoma" panose="020B0604030504040204" pitchFamily="34" charset="0"/>
              </a:rPr>
              <a:t>Bullying is a phenomenon that occurs in many social contexts: school, university, workplace, family, and home. It can take many forms: </a:t>
            </a:r>
            <a:endParaRPr lang="fr-FR" sz="1800" dirty="0">
              <a:solidFill>
                <a:schemeClr val="tx1">
                  <a:alpha val="80000"/>
                </a:schemeClr>
              </a:solidFill>
              <a:effectLst/>
              <a:latin typeface="Tahoma" panose="020B0604030504040204" pitchFamily="34" charset="0"/>
              <a:ea typeface="Tahoma" panose="020B0604030504040204" pitchFamily="34" charset="0"/>
              <a:cs typeface="Tahoma" panose="020B0604030504040204" pitchFamily="34" charset="0"/>
            </a:endParaRPr>
          </a:p>
          <a:p>
            <a:pPr>
              <a:spcAft>
                <a:spcPts val="800"/>
              </a:spcAft>
            </a:pPr>
            <a:r>
              <a:rPr lang="en-GB" sz="1800" dirty="0">
                <a:solidFill>
                  <a:schemeClr val="tx1">
                    <a:alpha val="80000"/>
                  </a:schemeClr>
                </a:solidFill>
                <a:effectLst/>
                <a:latin typeface="Tahoma" panose="020B0604030504040204" pitchFamily="34" charset="0"/>
                <a:ea typeface="Tahoma" panose="020B0604030504040204" pitchFamily="34" charset="0"/>
                <a:cs typeface="Tahoma" panose="020B0604030504040204" pitchFamily="34" charset="0"/>
              </a:rPr>
              <a:t>verbal (insults, mocking), </a:t>
            </a:r>
            <a:endParaRPr lang="fr-FR" sz="1800" dirty="0">
              <a:solidFill>
                <a:schemeClr val="tx1">
                  <a:alpha val="80000"/>
                </a:schemeClr>
              </a:solidFill>
              <a:effectLst/>
              <a:latin typeface="Tahoma" panose="020B0604030504040204" pitchFamily="34" charset="0"/>
              <a:ea typeface="Tahoma" panose="020B0604030504040204" pitchFamily="34" charset="0"/>
              <a:cs typeface="Tahoma" panose="020B0604030504040204" pitchFamily="34" charset="0"/>
            </a:endParaRPr>
          </a:p>
          <a:p>
            <a:pPr>
              <a:spcAft>
                <a:spcPts val="800"/>
              </a:spcAft>
            </a:pPr>
            <a:r>
              <a:rPr lang="en-GB" sz="1800" dirty="0">
                <a:solidFill>
                  <a:schemeClr val="tx1">
                    <a:alpha val="80000"/>
                  </a:schemeClr>
                </a:solidFill>
                <a:effectLst/>
                <a:latin typeface="Tahoma" panose="020B0604030504040204" pitchFamily="34" charset="0"/>
                <a:ea typeface="Tahoma" panose="020B0604030504040204" pitchFamily="34" charset="0"/>
                <a:cs typeface="Tahoma" panose="020B0604030504040204" pitchFamily="34" charset="0"/>
              </a:rPr>
              <a:t>psychological or moral (denigration, humiliation, threats, </a:t>
            </a:r>
            <a:r>
              <a:rPr lang="en-GB" sz="1800" dirty="0" err="1">
                <a:solidFill>
                  <a:schemeClr val="tx1">
                    <a:alpha val="80000"/>
                  </a:schemeClr>
                </a:solidFill>
                <a:effectLst/>
                <a:latin typeface="Tahoma" panose="020B0604030504040204" pitchFamily="34" charset="0"/>
                <a:ea typeface="Tahoma" panose="020B0604030504040204" pitchFamily="34" charset="0"/>
                <a:cs typeface="Tahoma" panose="020B0604030504040204" pitchFamily="34" charset="0"/>
              </a:rPr>
              <a:t>rumors</a:t>
            </a:r>
            <a:r>
              <a:rPr lang="en-GB" sz="1800" dirty="0">
                <a:solidFill>
                  <a:schemeClr val="tx1">
                    <a:alpha val="80000"/>
                  </a:schemeClr>
                </a:solidFill>
                <a:effectLst/>
                <a:latin typeface="Tahoma" panose="020B0604030504040204" pitchFamily="34" charset="0"/>
                <a:ea typeface="Tahoma" panose="020B0604030504040204" pitchFamily="34" charset="0"/>
                <a:cs typeface="Tahoma" panose="020B0604030504040204" pitchFamily="34" charset="0"/>
              </a:rPr>
              <a:t>), </a:t>
            </a:r>
            <a:endParaRPr lang="fr-FR" sz="1800" dirty="0">
              <a:solidFill>
                <a:schemeClr val="tx1">
                  <a:alpha val="80000"/>
                </a:schemeClr>
              </a:solidFill>
              <a:effectLst/>
              <a:latin typeface="Tahoma" panose="020B0604030504040204" pitchFamily="34" charset="0"/>
              <a:ea typeface="Tahoma" panose="020B0604030504040204" pitchFamily="34" charset="0"/>
              <a:cs typeface="Tahoma" panose="020B0604030504040204" pitchFamily="34" charset="0"/>
            </a:endParaRPr>
          </a:p>
          <a:p>
            <a:pPr>
              <a:spcAft>
                <a:spcPts val="800"/>
              </a:spcAft>
            </a:pPr>
            <a:r>
              <a:rPr lang="en-GB" sz="1800" dirty="0">
                <a:solidFill>
                  <a:schemeClr val="tx1">
                    <a:alpha val="80000"/>
                  </a:schemeClr>
                </a:solidFill>
                <a:effectLst/>
                <a:latin typeface="Tahoma" panose="020B0604030504040204" pitchFamily="34" charset="0"/>
                <a:ea typeface="Tahoma" panose="020B0604030504040204" pitchFamily="34" charset="0"/>
                <a:cs typeface="Tahoma" panose="020B0604030504040204" pitchFamily="34" charset="0"/>
              </a:rPr>
              <a:t>physical (pushing, hitting) or </a:t>
            </a:r>
            <a:endParaRPr lang="fr-FR" sz="1800" dirty="0">
              <a:solidFill>
                <a:schemeClr val="tx1">
                  <a:alpha val="80000"/>
                </a:schemeClr>
              </a:solidFill>
              <a:effectLst/>
              <a:latin typeface="Tahoma" panose="020B0604030504040204" pitchFamily="34" charset="0"/>
              <a:ea typeface="Tahoma" panose="020B0604030504040204" pitchFamily="34" charset="0"/>
              <a:cs typeface="Tahoma" panose="020B0604030504040204" pitchFamily="34" charset="0"/>
            </a:endParaRPr>
          </a:p>
          <a:p>
            <a:pPr>
              <a:spcAft>
                <a:spcPts val="800"/>
              </a:spcAft>
            </a:pPr>
            <a:r>
              <a:rPr lang="en-GB" sz="1800" dirty="0">
                <a:solidFill>
                  <a:schemeClr val="tx1">
                    <a:alpha val="80000"/>
                  </a:schemeClr>
                </a:solidFill>
                <a:effectLst/>
                <a:latin typeface="Tahoma" panose="020B0604030504040204" pitchFamily="34" charset="0"/>
                <a:ea typeface="Tahoma" panose="020B0604030504040204" pitchFamily="34" charset="0"/>
                <a:cs typeface="Tahoma" panose="020B0604030504040204" pitchFamily="34" charset="0"/>
              </a:rPr>
              <a:t>sexual violence (touching, forced kissing, sexual advances).</a:t>
            </a:r>
            <a:endParaRPr lang="fr-FR" sz="1800" dirty="0">
              <a:solidFill>
                <a:schemeClr val="tx1">
                  <a:alpha val="80000"/>
                </a:schemeClr>
              </a:solidFill>
              <a:effectLst/>
              <a:latin typeface="Tahoma" panose="020B0604030504040204" pitchFamily="34" charset="0"/>
              <a:ea typeface="Tahoma" panose="020B0604030504040204" pitchFamily="34" charset="0"/>
              <a:cs typeface="Tahoma" panose="020B0604030504040204" pitchFamily="34" charset="0"/>
            </a:endParaRPr>
          </a:p>
          <a:p>
            <a:endParaRPr lang="en-GB" sz="1300" dirty="0">
              <a:solidFill>
                <a:schemeClr val="tx1">
                  <a:alpha val="80000"/>
                </a:schemeClr>
              </a:solidFill>
            </a:endParaRPr>
          </a:p>
        </p:txBody>
      </p:sp>
      <p:pic>
        <p:nvPicPr>
          <p:cNvPr id="5" name="Image 4">
            <a:extLst>
              <a:ext uri="{FF2B5EF4-FFF2-40B4-BE49-F238E27FC236}">
                <a16:creationId xmlns:a16="http://schemas.microsoft.com/office/drawing/2014/main" id="{9966AFFC-4CC7-B7A8-B371-C5CB300BCD9D}"/>
              </a:ext>
            </a:extLst>
          </p:cNvPr>
          <p:cNvPicPr>
            <a:picLocks noChangeAspect="1"/>
          </p:cNvPicPr>
          <p:nvPr/>
        </p:nvPicPr>
        <p:blipFill rotWithShape="1">
          <a:blip r:embed="rId2">
            <a:extLst>
              <a:ext uri="{28A0092B-C50C-407E-A947-70E740481C1C}">
                <a14:useLocalDpi xmlns:a14="http://schemas.microsoft.com/office/drawing/2010/main" val="0"/>
              </a:ext>
            </a:extLst>
          </a:blip>
          <a:srcRect l="18185" r="38315" b="1"/>
          <a:stretch/>
        </p:blipFill>
        <p:spPr>
          <a:xfrm>
            <a:off x="7451965" y="1665519"/>
            <a:ext cx="4267645" cy="4267645"/>
          </a:xfrm>
          <a:custGeom>
            <a:avLst/>
            <a:gdLst/>
            <a:ahLst/>
            <a:cxnLst/>
            <a:rect l="l" t="t" r="r" b="b"/>
            <a:pathLst>
              <a:path w="2457864" h="2457864">
                <a:moveTo>
                  <a:pt x="1228932" y="0"/>
                </a:moveTo>
                <a:cubicBezTo>
                  <a:pt x="1907652" y="0"/>
                  <a:pt x="2457864" y="550212"/>
                  <a:pt x="2457864" y="1228932"/>
                </a:cubicBezTo>
                <a:cubicBezTo>
                  <a:pt x="2457864" y="1907652"/>
                  <a:pt x="1907652" y="2457864"/>
                  <a:pt x="1228932" y="2457864"/>
                </a:cubicBezTo>
                <a:cubicBezTo>
                  <a:pt x="550212" y="2457864"/>
                  <a:pt x="0" y="1907652"/>
                  <a:pt x="0" y="1228932"/>
                </a:cubicBezTo>
                <a:cubicBezTo>
                  <a:pt x="0" y="550212"/>
                  <a:pt x="550212" y="0"/>
                  <a:pt x="1228932" y="0"/>
                </a:cubicBezTo>
                <a:close/>
              </a:path>
            </a:pathLst>
          </a:custGeom>
        </p:spPr>
      </p:pic>
      <p:sp>
        <p:nvSpPr>
          <p:cNvPr id="14" name="!!plus graphic">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69280" y="1780012"/>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1"/>
          </a:solidFill>
          <a:ln w="603" cap="flat">
            <a:noFill/>
            <a:prstDash val="solid"/>
            <a:miter/>
          </a:ln>
        </p:spPr>
        <p:txBody>
          <a:bodyPr rtlCol="0" anchor="ctr"/>
          <a:lstStyle/>
          <a:p>
            <a:endParaRPr lang="en-US"/>
          </a:p>
        </p:txBody>
      </p:sp>
      <p:sp>
        <p:nvSpPr>
          <p:cNvPr id="16" name="!!circle graphic">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81590" y="2070656"/>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1"/>
          </a:solidFill>
          <a:ln w="422" cap="flat">
            <a:noFill/>
            <a:prstDash val="solid"/>
            <a:miter/>
          </a:ln>
        </p:spPr>
        <p:txBody>
          <a:bodyPr rtlCol="0" anchor="ctr"/>
          <a:lstStyle/>
          <a:p>
            <a:endParaRPr lang="en-US"/>
          </a:p>
        </p:txBody>
      </p:sp>
    </p:spTree>
    <p:extLst>
      <p:ext uri="{BB962C8B-B14F-4D97-AF65-F5344CB8AC3E}">
        <p14:creationId xmlns:p14="http://schemas.microsoft.com/office/powerpoint/2010/main" val="36725934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FA8ADD01-148C-A711-A498-3DC6D82E049A}"/>
              </a:ext>
            </a:extLst>
          </p:cNvPr>
          <p:cNvSpPr>
            <a:spLocks noGrp="1"/>
          </p:cNvSpPr>
          <p:nvPr>
            <p:ph type="title"/>
          </p:nvPr>
        </p:nvSpPr>
        <p:spPr>
          <a:xfrm>
            <a:off x="838200" y="365125"/>
            <a:ext cx="10515600" cy="1325563"/>
          </a:xfrm>
        </p:spPr>
        <p:txBody>
          <a:bodyPr>
            <a:normAutofit/>
          </a:bodyPr>
          <a:lstStyle/>
          <a:p>
            <a:r>
              <a:rPr lang="en-GB" dirty="0">
                <a:effectLst/>
                <a:latin typeface="Tahoma" panose="020B0604030504040204" pitchFamily="34" charset="0"/>
                <a:ea typeface="Calibri" panose="020F0502020204030204" pitchFamily="34" charset="0"/>
              </a:rPr>
              <a:t>CYBERBULLYING</a:t>
            </a:r>
            <a:endParaRPr lang="en-GB" dirty="0"/>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a:extLst>
              <a:ext uri="{FF2B5EF4-FFF2-40B4-BE49-F238E27FC236}">
                <a16:creationId xmlns:a16="http://schemas.microsoft.com/office/drawing/2014/main" id="{5C8E4187-2913-D18B-FB32-F037E3A90697}"/>
              </a:ext>
            </a:extLst>
          </p:cNvPr>
          <p:cNvSpPr>
            <a:spLocks noGrp="1"/>
          </p:cNvSpPr>
          <p:nvPr>
            <p:ph idx="1"/>
          </p:nvPr>
        </p:nvSpPr>
        <p:spPr>
          <a:xfrm>
            <a:off x="838200" y="1929384"/>
            <a:ext cx="10515600" cy="4251960"/>
          </a:xfrm>
        </p:spPr>
        <p:txBody>
          <a:bodyPr>
            <a:normAutofit/>
          </a:bodyPr>
          <a:lstStyle/>
          <a:p>
            <a:pPr marL="0" indent="0">
              <a:spcAft>
                <a:spcPts val="800"/>
              </a:spcAft>
              <a:buNone/>
            </a:pPr>
            <a:r>
              <a:rPr lang="en-GB" sz="2200" dirty="0">
                <a:effectLst/>
                <a:latin typeface="Tahoma" panose="020B0604030504040204" pitchFamily="34" charset="0"/>
                <a:ea typeface="Calibri" panose="020F0502020204030204" pitchFamily="34" charset="0"/>
                <a:cs typeface="Times New Roman" panose="02020603050405020304" pitchFamily="18" charset="0"/>
              </a:rPr>
              <a:t>With the emergence of the Web and smartphones in the mid-2000, new forms of bullying and violence have appeared : sending insulting or threatening text messages, sending explicit or sexually suggestive emails, happy slapping, identity theft, revenge porn… </a:t>
            </a:r>
          </a:p>
          <a:p>
            <a:pPr marL="0" indent="0">
              <a:spcAft>
                <a:spcPts val="800"/>
              </a:spcAft>
              <a:buNone/>
            </a:pPr>
            <a:r>
              <a:rPr lang="en-GB" sz="2200" dirty="0">
                <a:effectLst/>
                <a:latin typeface="Tahoma" panose="020B0604030504040204" pitchFamily="34" charset="0"/>
                <a:ea typeface="Calibri" panose="020F0502020204030204" pitchFamily="34" charset="0"/>
                <a:cs typeface="Times New Roman" panose="02020603050405020304" pitchFamily="18" charset="0"/>
              </a:rPr>
              <a:t>In what way is cyberbullying different from bullying?</a:t>
            </a:r>
            <a:endParaRPr lang="fr-FR" sz="2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Tahoma" panose="020B0604030504040204" pitchFamily="34" charset="0"/>
              <a:buChar char="-"/>
            </a:pPr>
            <a:r>
              <a:rPr lang="en-GB" sz="2200" dirty="0">
                <a:effectLst/>
                <a:latin typeface="Tahoma" panose="020B0604030504040204" pitchFamily="34" charset="0"/>
                <a:ea typeface="Calibri" panose="020F0502020204030204" pitchFamily="34" charset="0"/>
                <a:cs typeface="Times New Roman" panose="02020603050405020304" pitchFamily="18" charset="0"/>
              </a:rPr>
              <a:t>bullies can act anonymously or pseudonymously;</a:t>
            </a:r>
            <a:endParaRPr lang="fr-FR" sz="2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Tahoma" panose="020B0604030504040204" pitchFamily="34" charset="0"/>
              <a:buChar char="-"/>
            </a:pPr>
            <a:r>
              <a:rPr lang="en-GB" sz="2200" dirty="0">
                <a:effectLst/>
                <a:latin typeface="Tahoma" panose="020B0604030504040204" pitchFamily="34" charset="0"/>
                <a:ea typeface="Calibri" panose="020F0502020204030204" pitchFamily="34" charset="0"/>
                <a:cs typeface="Times New Roman" panose="02020603050405020304" pitchFamily="18" charset="0"/>
              </a:rPr>
              <a:t>content can spread virally involving many others as witnesses</a:t>
            </a:r>
            <a:endParaRPr lang="fr-FR" sz="2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800"/>
              </a:spcAft>
              <a:buFont typeface="Tahoma" panose="020B0604030504040204" pitchFamily="34" charset="0"/>
              <a:buChar char="-"/>
            </a:pPr>
            <a:r>
              <a:rPr lang="en-GB" sz="2200" dirty="0">
                <a:effectLst/>
                <a:latin typeface="Tahoma" panose="020B0604030504040204" pitchFamily="34" charset="0"/>
                <a:ea typeface="Calibri" panose="020F0502020204030204" pitchFamily="34" charset="0"/>
                <a:cs typeface="Times New Roman" panose="02020603050405020304" pitchFamily="18" charset="0"/>
              </a:rPr>
              <a:t>the repetitive nature and the intention to harm are more difficult to grasp</a:t>
            </a:r>
            <a:endParaRPr lang="fr-FR" sz="22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800"/>
              </a:spcAft>
              <a:buNone/>
            </a:pPr>
            <a:endParaRPr lang="fr-FR" sz="2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772805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Espace réservé du contenu 4">
            <a:extLst>
              <a:ext uri="{FF2B5EF4-FFF2-40B4-BE49-F238E27FC236}">
                <a16:creationId xmlns:a16="http://schemas.microsoft.com/office/drawing/2014/main" id="{9B512C6C-FAA7-0784-34CF-194FEB713B27}"/>
              </a:ext>
            </a:extLst>
          </p:cNvPr>
          <p:cNvPicPr>
            <a:picLocks noChangeAspect="1"/>
          </p:cNvPicPr>
          <p:nvPr/>
        </p:nvPicPr>
        <p:blipFill rotWithShape="1">
          <a:blip r:embed="rId2">
            <a:extLst>
              <a:ext uri="{28A0092B-C50C-407E-A947-70E740481C1C}">
                <a14:useLocalDpi xmlns:a14="http://schemas.microsoft.com/office/drawing/2010/main" val="0"/>
              </a:ext>
            </a:extLst>
          </a:blip>
          <a:srcRect l="1396" r="4486" b="-1"/>
          <a:stretch/>
        </p:blipFill>
        <p:spPr>
          <a:xfrm>
            <a:off x="2522356" y="10"/>
            <a:ext cx="9669642" cy="6857990"/>
          </a:xfrm>
          <a:prstGeom prst="rect">
            <a:avLst/>
          </a:prstGeom>
        </p:spPr>
      </p:pic>
      <p:sp>
        <p:nvSpPr>
          <p:cNvPr id="14" name="Rectangle 13">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CEAE05AA-C291-1F57-EA07-F19928641295}"/>
              </a:ext>
            </a:extLst>
          </p:cNvPr>
          <p:cNvSpPr>
            <a:spLocks noGrp="1"/>
          </p:cNvSpPr>
          <p:nvPr>
            <p:ph type="title"/>
          </p:nvPr>
        </p:nvSpPr>
        <p:spPr>
          <a:xfrm>
            <a:off x="838200" y="365125"/>
            <a:ext cx="3822189" cy="1899912"/>
          </a:xfrm>
        </p:spPr>
        <p:txBody>
          <a:bodyPr>
            <a:normAutofit/>
          </a:bodyPr>
          <a:lstStyle/>
          <a:p>
            <a:r>
              <a:rPr lang="en-GB" sz="3700" dirty="0">
                <a:latin typeface="Tahoma" panose="020B0604030504040204" pitchFamily="34" charset="0"/>
                <a:ea typeface="Tahoma" panose="020B0604030504040204" pitchFamily="34" charset="0"/>
                <a:cs typeface="Tahoma" panose="020B0604030504040204" pitchFamily="34" charset="0"/>
              </a:rPr>
              <a:t>TYPES OF CYBERBULLYING</a:t>
            </a:r>
            <a:endParaRPr lang="en-GB" sz="3700" dirty="0"/>
          </a:p>
        </p:txBody>
      </p:sp>
      <p:sp>
        <p:nvSpPr>
          <p:cNvPr id="9" name="Content Placeholder 8">
            <a:extLst>
              <a:ext uri="{FF2B5EF4-FFF2-40B4-BE49-F238E27FC236}">
                <a16:creationId xmlns:a16="http://schemas.microsoft.com/office/drawing/2014/main" id="{DA2ECA7B-5A8C-F928-A232-34161358E143}"/>
              </a:ext>
            </a:extLst>
          </p:cNvPr>
          <p:cNvSpPr>
            <a:spLocks noGrp="1"/>
          </p:cNvSpPr>
          <p:nvPr>
            <p:ph idx="1"/>
          </p:nvPr>
        </p:nvSpPr>
        <p:spPr>
          <a:xfrm>
            <a:off x="838200" y="2434201"/>
            <a:ext cx="3822189" cy="3742762"/>
          </a:xfrm>
        </p:spPr>
        <p:txBody>
          <a:bodyPr>
            <a:normAutofit/>
          </a:bodyPr>
          <a:lstStyle/>
          <a:p>
            <a:r>
              <a:rPr lang="en-US" sz="2000" b="1" dirty="0">
                <a:latin typeface="Tahoma" panose="020B0604030504040204" pitchFamily="34" charset="0"/>
                <a:ea typeface="Tahoma" panose="020B0604030504040204" pitchFamily="34" charset="0"/>
                <a:cs typeface="Tahoma" panose="020B0604030504040204" pitchFamily="34" charset="0"/>
              </a:rPr>
              <a:t>FLAMING</a:t>
            </a:r>
          </a:p>
          <a:p>
            <a:r>
              <a:rPr lang="en-US" sz="2000" b="1" dirty="0">
                <a:latin typeface="Tahoma" panose="020B0604030504040204" pitchFamily="34" charset="0"/>
                <a:ea typeface="Tahoma" panose="020B0604030504040204" pitchFamily="34" charset="0"/>
                <a:cs typeface="Tahoma" panose="020B0604030504040204" pitchFamily="34" charset="0"/>
              </a:rPr>
              <a:t>HARASSMENT</a:t>
            </a:r>
          </a:p>
          <a:p>
            <a:r>
              <a:rPr lang="en-US" sz="2000" b="1" dirty="0">
                <a:latin typeface="Tahoma" panose="020B0604030504040204" pitchFamily="34" charset="0"/>
                <a:ea typeface="Tahoma" panose="020B0604030504040204" pitchFamily="34" charset="0"/>
                <a:cs typeface="Tahoma" panose="020B0604030504040204" pitchFamily="34" charset="0"/>
              </a:rPr>
              <a:t>DENIGRATION</a:t>
            </a:r>
          </a:p>
          <a:p>
            <a:r>
              <a:rPr lang="en-US" sz="2000" b="1" dirty="0">
                <a:latin typeface="Tahoma" panose="020B0604030504040204" pitchFamily="34" charset="0"/>
                <a:ea typeface="Tahoma" panose="020B0604030504040204" pitchFamily="34" charset="0"/>
                <a:cs typeface="Tahoma" panose="020B0604030504040204" pitchFamily="34" charset="0"/>
              </a:rPr>
              <a:t>IMPERSONATION</a:t>
            </a:r>
          </a:p>
          <a:p>
            <a:r>
              <a:rPr lang="en-US" sz="2000" b="1" dirty="0">
                <a:latin typeface="Tahoma" panose="020B0604030504040204" pitchFamily="34" charset="0"/>
                <a:ea typeface="Tahoma" panose="020B0604030504040204" pitchFamily="34" charset="0"/>
                <a:cs typeface="Tahoma" panose="020B0604030504040204" pitchFamily="34" charset="0"/>
              </a:rPr>
              <a:t>OUTING/TRICKERY</a:t>
            </a:r>
          </a:p>
          <a:p>
            <a:r>
              <a:rPr lang="en-US" sz="2000" b="1" dirty="0">
                <a:latin typeface="Tahoma" panose="020B0604030504040204" pitchFamily="34" charset="0"/>
                <a:ea typeface="Tahoma" panose="020B0604030504040204" pitchFamily="34" charset="0"/>
                <a:cs typeface="Tahoma" panose="020B0604030504040204" pitchFamily="34" charset="0"/>
              </a:rPr>
              <a:t>EXCLUSION</a:t>
            </a:r>
          </a:p>
          <a:p>
            <a:r>
              <a:rPr lang="en-US" sz="2000" b="1" dirty="0">
                <a:latin typeface="Tahoma" panose="020B0604030504040204" pitchFamily="34" charset="0"/>
                <a:ea typeface="Tahoma" panose="020B0604030504040204" pitchFamily="34" charset="0"/>
                <a:cs typeface="Tahoma" panose="020B0604030504040204" pitchFamily="34" charset="0"/>
              </a:rPr>
              <a:t>CYBERSTALKING</a:t>
            </a:r>
          </a:p>
          <a:p>
            <a:r>
              <a:rPr lang="en-US" sz="2000" b="1" dirty="0">
                <a:latin typeface="Tahoma" panose="020B0604030504040204" pitchFamily="34" charset="0"/>
                <a:ea typeface="Tahoma" panose="020B0604030504040204" pitchFamily="34" charset="0"/>
                <a:cs typeface="Tahoma" panose="020B0604030504040204" pitchFamily="34" charset="0"/>
              </a:rPr>
              <a:t>CYBERBASHING/HAPPY SLAPPING</a:t>
            </a:r>
          </a:p>
          <a:p>
            <a:pPr marL="0" indent="0">
              <a:buNone/>
            </a:pPr>
            <a:endParaRPr lang="en-US" sz="2000" dirty="0"/>
          </a:p>
          <a:p>
            <a:endParaRPr lang="en-US" sz="2000" dirty="0"/>
          </a:p>
          <a:p>
            <a:pPr marL="0" indent="0">
              <a:buNone/>
            </a:pPr>
            <a:endParaRPr lang="en-US" sz="2000" dirty="0"/>
          </a:p>
        </p:txBody>
      </p:sp>
    </p:spTree>
    <p:extLst>
      <p:ext uri="{BB962C8B-B14F-4D97-AF65-F5344CB8AC3E}">
        <p14:creationId xmlns:p14="http://schemas.microsoft.com/office/powerpoint/2010/main" val="27494087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533D4E9-B985-EFA6-7A7D-7B533D5AA47E}"/>
              </a:ext>
            </a:extLst>
          </p:cNvPr>
          <p:cNvSpPr>
            <a:spLocks noGrp="1"/>
          </p:cNvSpPr>
          <p:nvPr>
            <p:ph type="title"/>
          </p:nvPr>
        </p:nvSpPr>
        <p:spPr>
          <a:xfrm>
            <a:off x="481013" y="3752849"/>
            <a:ext cx="3579358" cy="2452687"/>
          </a:xfrm>
        </p:spPr>
        <p:txBody>
          <a:bodyPr anchor="ctr">
            <a:normAutofit/>
          </a:bodyPr>
          <a:lstStyle/>
          <a:p>
            <a:r>
              <a:rPr lang="en-GB" sz="3600" dirty="0">
                <a:latin typeface="Tahoma" panose="020B0604030504040204" pitchFamily="34" charset="0"/>
                <a:ea typeface="Tahoma" panose="020B0604030504040204" pitchFamily="34" charset="0"/>
                <a:cs typeface="Tahoma" panose="020B0604030504040204" pitchFamily="34" charset="0"/>
              </a:rPr>
              <a:t>FLAMING</a:t>
            </a:r>
          </a:p>
        </p:txBody>
      </p:sp>
      <p:pic>
        <p:nvPicPr>
          <p:cNvPr id="4" name="Espace réservé du contenu 3">
            <a:extLst>
              <a:ext uri="{FF2B5EF4-FFF2-40B4-BE49-F238E27FC236}">
                <a16:creationId xmlns:a16="http://schemas.microsoft.com/office/drawing/2014/main" id="{0504ED0F-104D-79E8-14B1-466666C6C1B5}"/>
              </a:ext>
            </a:extLst>
          </p:cNvPr>
          <p:cNvPicPr>
            <a:picLocks noChangeAspect="1"/>
          </p:cNvPicPr>
          <p:nvPr/>
        </p:nvPicPr>
        <p:blipFill rotWithShape="1">
          <a:blip r:embed="rId2"/>
          <a:srcRect b="1025"/>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8" name="Content Placeholder 7">
            <a:extLst>
              <a:ext uri="{FF2B5EF4-FFF2-40B4-BE49-F238E27FC236}">
                <a16:creationId xmlns:a16="http://schemas.microsoft.com/office/drawing/2014/main" id="{8103EB0D-1CAE-3AD8-0780-2AFDFE33D128}"/>
              </a:ext>
            </a:extLst>
          </p:cNvPr>
          <p:cNvSpPr>
            <a:spLocks noGrp="1"/>
          </p:cNvSpPr>
          <p:nvPr>
            <p:ph idx="1"/>
          </p:nvPr>
        </p:nvSpPr>
        <p:spPr>
          <a:xfrm>
            <a:off x="4223982" y="3752850"/>
            <a:ext cx="7485413" cy="2452687"/>
          </a:xfrm>
        </p:spPr>
        <p:txBody>
          <a:bodyPr anchor="ctr">
            <a:normAutofit fontScale="92500" lnSpcReduction="20000"/>
          </a:bodyPr>
          <a:lstStyle/>
          <a:p>
            <a:pPr marL="0" indent="0">
              <a:lnSpc>
                <a:spcPct val="107000"/>
              </a:lnSpc>
              <a:spcAft>
                <a:spcPts val="800"/>
              </a:spcAft>
              <a:buNone/>
            </a:pPr>
            <a:endParaRPr lang="en-GB" sz="2000" b="1" dirty="0">
              <a:effectLst/>
              <a:latin typeface="Tahoma" panose="020B0604030504040204" pitchFamily="34"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en-GB" sz="2200" spc="30" dirty="0">
                <a:solidFill>
                  <a:srgbClr val="000000"/>
                </a:solidFill>
                <a:effectLst/>
                <a:latin typeface="Tahoma" panose="020B0604030504040204" pitchFamily="34" charset="0"/>
                <a:ea typeface="Tahoma" panose="020B0604030504040204" pitchFamily="34" charset="0"/>
                <a:cs typeface="Tahoma" panose="020B0604030504040204" pitchFamily="34" charset="0"/>
              </a:rPr>
              <a:t>This type of online bullying constitutes of directly sending insults and profanity to their target. Flaming is a direct attack on a victim </a:t>
            </a:r>
            <a:r>
              <a:rPr lang="en-GB" sz="2200" dirty="0">
                <a:solidFill>
                  <a:srgbClr val="000000"/>
                </a:solidFill>
                <a:effectLst/>
                <a:latin typeface="Tahoma" panose="020B0604030504040204" pitchFamily="34" charset="0"/>
                <a:ea typeface="Tahoma" panose="020B0604030504040204" pitchFamily="34" charset="0"/>
                <a:cs typeface="Tahoma" panose="020B0604030504040204" pitchFamily="34" charset="0"/>
              </a:rPr>
              <a:t>by posting negative messages with anger and/or vulgarities on message boards such as those on gaming sites or blogs.</a:t>
            </a:r>
            <a:r>
              <a:rPr lang="en-US" sz="2200" b="0" i="0" dirty="0">
                <a:solidFill>
                  <a:srgbClr val="202124"/>
                </a:solidFill>
                <a:effectLst/>
                <a:latin typeface="arial" panose="020B0604020202020204" pitchFamily="34" charset="0"/>
              </a:rPr>
              <a:t> </a:t>
            </a:r>
            <a:r>
              <a:rPr lang="en-US" sz="2200" b="0" i="0" dirty="0">
                <a:effectLst/>
                <a:latin typeface="arial" panose="020B0604020202020204" pitchFamily="34" charset="0"/>
              </a:rPr>
              <a:t>The bullies use capital letters, images and symbols to add emotion to their argument.</a:t>
            </a:r>
            <a:endParaRPr lang="fr-FR" sz="2200" dirty="0">
              <a:effectLst/>
              <a:latin typeface="Tahoma" panose="020B0604030504040204" pitchFamily="34" charset="0"/>
              <a:ea typeface="Tahoma" panose="020B0604030504040204" pitchFamily="34" charset="0"/>
              <a:cs typeface="Tahoma" panose="020B0604030504040204" pitchFamily="34" charset="0"/>
            </a:endParaRPr>
          </a:p>
          <a:p>
            <a:endParaRPr lang="en-US" sz="1800" dirty="0"/>
          </a:p>
        </p:txBody>
      </p:sp>
    </p:spTree>
    <p:extLst>
      <p:ext uri="{BB962C8B-B14F-4D97-AF65-F5344CB8AC3E}">
        <p14:creationId xmlns:p14="http://schemas.microsoft.com/office/powerpoint/2010/main" val="27936331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0F1FFCB8-404C-E423-DEDB-C07FE847B9FD}"/>
              </a:ext>
            </a:extLst>
          </p:cNvPr>
          <p:cNvSpPr>
            <a:spLocks noGrp="1"/>
          </p:cNvSpPr>
          <p:nvPr>
            <p:ph type="title"/>
          </p:nvPr>
        </p:nvSpPr>
        <p:spPr>
          <a:xfrm>
            <a:off x="6657715" y="467271"/>
            <a:ext cx="4195674" cy="1405072"/>
          </a:xfrm>
        </p:spPr>
        <p:txBody>
          <a:bodyPr anchor="b">
            <a:normAutofit/>
          </a:bodyPr>
          <a:lstStyle/>
          <a:p>
            <a:r>
              <a:rPr lang="en-GB" sz="3900" dirty="0">
                <a:latin typeface="Tahoma" panose="020B0604030504040204" pitchFamily="34" charset="0"/>
                <a:ea typeface="Tahoma" panose="020B0604030504040204" pitchFamily="34" charset="0"/>
                <a:cs typeface="Tahoma" panose="020B0604030504040204" pitchFamily="34" charset="0"/>
              </a:rPr>
              <a:t>HARASSMENT</a:t>
            </a:r>
            <a:endParaRPr lang="en-GB" sz="3900" dirty="0"/>
          </a:p>
        </p:txBody>
      </p:sp>
      <p:sp>
        <p:nvSpPr>
          <p:cNvPr id="13" name="Oval 12">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2965"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n 4">
            <a:extLst>
              <a:ext uri="{FF2B5EF4-FFF2-40B4-BE49-F238E27FC236}">
                <a16:creationId xmlns:a16="http://schemas.microsoft.com/office/drawing/2014/main" id="{A5605150-B95C-90F0-8364-9AFEE2BBC5DA}"/>
              </a:ext>
            </a:extLst>
          </p:cNvPr>
          <p:cNvPicPr>
            <a:picLocks noChangeAspect="1"/>
          </p:cNvPicPr>
          <p:nvPr/>
        </p:nvPicPr>
        <p:blipFill rotWithShape="1">
          <a:blip r:embed="rId2"/>
          <a:srcRect l="35104" r="32897"/>
          <a:stretch/>
        </p:blipFill>
        <p:spPr>
          <a:xfrm>
            <a:off x="505418" y="554151"/>
            <a:ext cx="5742189" cy="5742189"/>
          </a:xfrm>
          <a:custGeom>
            <a:avLst/>
            <a:gdLst/>
            <a:ahLst/>
            <a:cxnLst/>
            <a:rect l="l" t="t" r="r" b="b"/>
            <a:pathLst>
              <a:path w="1838528" h="1838528">
                <a:moveTo>
                  <a:pt x="919264" y="0"/>
                </a:moveTo>
                <a:cubicBezTo>
                  <a:pt x="1426959" y="0"/>
                  <a:pt x="1838528" y="411569"/>
                  <a:pt x="1838528" y="919264"/>
                </a:cubicBezTo>
                <a:cubicBezTo>
                  <a:pt x="1838528" y="1426959"/>
                  <a:pt x="1426959" y="1838528"/>
                  <a:pt x="919264" y="1838528"/>
                </a:cubicBezTo>
                <a:cubicBezTo>
                  <a:pt x="411569" y="1838528"/>
                  <a:pt x="0" y="1426959"/>
                  <a:pt x="0" y="919264"/>
                </a:cubicBezTo>
                <a:cubicBezTo>
                  <a:pt x="0" y="411569"/>
                  <a:pt x="411569" y="0"/>
                  <a:pt x="919264" y="0"/>
                </a:cubicBezTo>
                <a:close/>
              </a:path>
            </a:pathLst>
          </a:custGeom>
        </p:spPr>
      </p:pic>
      <p:sp>
        <p:nvSpPr>
          <p:cNvPr id="15" name="!!plus graphic">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4956" y="703679"/>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1"/>
          </a:solidFill>
          <a:ln w="776" cap="flat">
            <a:noFill/>
            <a:prstDash val="solid"/>
            <a:miter/>
          </a:ln>
        </p:spPr>
        <p:txBody>
          <a:bodyPr rtlCol="0" anchor="ctr"/>
          <a:lstStyle/>
          <a:p>
            <a:endParaRPr lang="en-US"/>
          </a:p>
        </p:txBody>
      </p:sp>
      <p:sp>
        <p:nvSpPr>
          <p:cNvPr id="17" name="!!circle graphic">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2753" y="1562696"/>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1"/>
          </a:solidFill>
          <a:ln w="751" cap="flat">
            <a:noFill/>
            <a:prstDash val="solid"/>
            <a:miter/>
          </a:ln>
        </p:spPr>
        <p:txBody>
          <a:bodyPr rtlCol="0" anchor="ctr"/>
          <a:lstStyle/>
          <a:p>
            <a:endParaRPr lang="en-US"/>
          </a:p>
        </p:txBody>
      </p:sp>
      <p:sp>
        <p:nvSpPr>
          <p:cNvPr id="8" name="Content Placeholder 7">
            <a:extLst>
              <a:ext uri="{FF2B5EF4-FFF2-40B4-BE49-F238E27FC236}">
                <a16:creationId xmlns:a16="http://schemas.microsoft.com/office/drawing/2014/main" id="{79D79744-B402-C46B-2C2E-B9473919BDE6}"/>
              </a:ext>
            </a:extLst>
          </p:cNvPr>
          <p:cNvSpPr>
            <a:spLocks noGrp="1"/>
          </p:cNvSpPr>
          <p:nvPr>
            <p:ph idx="1"/>
          </p:nvPr>
        </p:nvSpPr>
        <p:spPr>
          <a:xfrm>
            <a:off x="6570573" y="2155370"/>
            <a:ext cx="4833134" cy="4441373"/>
          </a:xfrm>
        </p:spPr>
        <p:txBody>
          <a:bodyPr anchor="t">
            <a:normAutofit fontScale="85000" lnSpcReduction="20000"/>
          </a:bodyPr>
          <a:lstStyle/>
          <a:p>
            <a:pPr marL="0" indent="0" algn="just">
              <a:lnSpc>
                <a:spcPct val="107000"/>
              </a:lnSpc>
              <a:spcAft>
                <a:spcPts val="800"/>
              </a:spcAft>
              <a:buNone/>
            </a:pPr>
            <a:r>
              <a:rPr lang="en-GB" sz="2200" spc="30" dirty="0">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Harassment is a broad category under which many types of cyberbullying fall into, but it generally refers to a sustained and constant pattern of hurtful or threatening online messages sent with the intention of doing harm to someone.</a:t>
            </a:r>
            <a:r>
              <a:rPr lang="en-GB" sz="2200" dirty="0">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 </a:t>
            </a:r>
          </a:p>
          <a:p>
            <a:pPr marL="0" indent="0" algn="just">
              <a:lnSpc>
                <a:spcPct val="107000"/>
              </a:lnSpc>
              <a:spcAft>
                <a:spcPts val="800"/>
              </a:spcAft>
              <a:buNone/>
            </a:pPr>
            <a:r>
              <a:rPr lang="en-GB" sz="2200" dirty="0">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Direct harassment means repeatedly sending offensive, rude and insulting messages to someone via SMS, message board or social media account.</a:t>
            </a:r>
            <a:r>
              <a:rPr lang="en-GB" sz="2200" dirty="0">
                <a:solidFill>
                  <a:srgbClr val="1B1B1B"/>
                </a:solidFill>
                <a:effectLst/>
                <a:latin typeface="Tahoma" panose="020B0604030504040204" pitchFamily="34" charset="0"/>
                <a:ea typeface="Calibri" panose="020F0502020204030204" pitchFamily="34" charset="0"/>
                <a:cs typeface="Times New Roman" panose="02020603050405020304" pitchFamily="18" charset="0"/>
              </a:rPr>
              <a:t> Indirect harassment includes spreading </a:t>
            </a:r>
            <a:r>
              <a:rPr lang="en-GB" sz="2200" dirty="0" err="1">
                <a:solidFill>
                  <a:srgbClr val="1B1B1B"/>
                </a:solidFill>
                <a:effectLst/>
                <a:latin typeface="Tahoma" panose="020B0604030504040204" pitchFamily="34" charset="0"/>
                <a:ea typeface="Calibri" panose="020F0502020204030204" pitchFamily="34" charset="0"/>
                <a:cs typeface="Times New Roman" panose="02020603050405020304" pitchFamily="18" charset="0"/>
              </a:rPr>
              <a:t>rumors</a:t>
            </a:r>
            <a:r>
              <a:rPr lang="en-GB" sz="2200" dirty="0">
                <a:solidFill>
                  <a:srgbClr val="1B1B1B"/>
                </a:solidFill>
                <a:effectLst/>
                <a:latin typeface="Tahoma" panose="020B0604030504040204" pitchFamily="34" charset="0"/>
                <a:ea typeface="Calibri" panose="020F0502020204030204" pitchFamily="34" charset="0"/>
                <a:cs typeface="Times New Roman" panose="02020603050405020304" pitchFamily="18" charset="0"/>
              </a:rPr>
              <a:t> about the victim in various Internet forums, subscribing the victim to unwanted online services, or sending messages to others in the victim's name.</a:t>
            </a:r>
            <a:endParaRPr lang="fr-FR" sz="22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2000" dirty="0">
              <a:solidFill>
                <a:schemeClr val="tx1">
                  <a:alpha val="80000"/>
                </a:schemeClr>
              </a:solidFill>
            </a:endParaRPr>
          </a:p>
        </p:txBody>
      </p:sp>
      <p:sp>
        <p:nvSpPr>
          <p:cNvPr id="19" name="!!dot graphic">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54149" y="5775082"/>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1"/>
          </a:solidFill>
          <a:ln w="516" cap="flat">
            <a:noFill/>
            <a:prstDash val="solid"/>
            <a:miter/>
          </a:ln>
        </p:spPr>
        <p:txBody>
          <a:bodyPr rtlCol="0" anchor="ctr"/>
          <a:lstStyle/>
          <a:p>
            <a:endParaRPr lang="en-US"/>
          </a:p>
        </p:txBody>
      </p:sp>
      <p:cxnSp>
        <p:nvCxnSpPr>
          <p:cNvPr id="21" name="!!Straight Connector">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9272"/>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31410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3143743-BFB8-411A-036B-03379E5B72B3}"/>
              </a:ext>
            </a:extLst>
          </p:cNvPr>
          <p:cNvSpPr>
            <a:spLocks noGrp="1"/>
          </p:cNvSpPr>
          <p:nvPr>
            <p:ph type="title"/>
          </p:nvPr>
        </p:nvSpPr>
        <p:spPr>
          <a:xfrm>
            <a:off x="481013" y="3752849"/>
            <a:ext cx="3590244" cy="2452687"/>
          </a:xfrm>
        </p:spPr>
        <p:txBody>
          <a:bodyPr anchor="ctr">
            <a:normAutofit/>
          </a:bodyPr>
          <a:lstStyle/>
          <a:p>
            <a:r>
              <a:rPr lang="en-GB" sz="3600" dirty="0">
                <a:latin typeface="Tahoma" panose="020B0604030504040204" pitchFamily="34" charset="0"/>
                <a:ea typeface="Tahoma" panose="020B0604030504040204" pitchFamily="34" charset="0"/>
                <a:cs typeface="Tahoma" panose="020B0604030504040204" pitchFamily="34" charset="0"/>
              </a:rPr>
              <a:t>DENIGRATION or DISSING</a:t>
            </a:r>
            <a:endParaRPr lang="en-GB" sz="3600" dirty="0"/>
          </a:p>
        </p:txBody>
      </p:sp>
      <p:pic>
        <p:nvPicPr>
          <p:cNvPr id="4" name="Imagen 7">
            <a:extLst>
              <a:ext uri="{FF2B5EF4-FFF2-40B4-BE49-F238E27FC236}">
                <a16:creationId xmlns:a16="http://schemas.microsoft.com/office/drawing/2014/main" id="{D25830C9-6128-AB0B-27C5-A74587E4500D}"/>
              </a:ext>
            </a:extLst>
          </p:cNvPr>
          <p:cNvPicPr>
            <a:picLocks noChangeAspect="1"/>
          </p:cNvPicPr>
          <p:nvPr/>
        </p:nvPicPr>
        <p:blipFill rotWithShape="1">
          <a:blip r:embed="rId2"/>
          <a:srcRect b="10486"/>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15" name="Content Placeholder 7">
            <a:extLst>
              <a:ext uri="{FF2B5EF4-FFF2-40B4-BE49-F238E27FC236}">
                <a16:creationId xmlns:a16="http://schemas.microsoft.com/office/drawing/2014/main" id="{6F6E6D35-B6F8-06BA-99A3-ED663C3CF5FE}"/>
              </a:ext>
            </a:extLst>
          </p:cNvPr>
          <p:cNvSpPr>
            <a:spLocks noGrp="1"/>
          </p:cNvSpPr>
          <p:nvPr>
            <p:ph idx="1"/>
          </p:nvPr>
        </p:nvSpPr>
        <p:spPr>
          <a:xfrm>
            <a:off x="4223982" y="3752850"/>
            <a:ext cx="7485413" cy="2452687"/>
          </a:xfrm>
        </p:spPr>
        <p:txBody>
          <a:bodyPr anchor="ctr">
            <a:normAutofit/>
          </a:bodyPr>
          <a:lstStyle/>
          <a:p>
            <a:pPr marL="0" indent="0" algn="just">
              <a:lnSpc>
                <a:spcPct val="107000"/>
              </a:lnSpc>
              <a:spcAft>
                <a:spcPts val="800"/>
              </a:spcAft>
              <a:buNone/>
            </a:pPr>
            <a:r>
              <a:rPr lang="en-US" sz="2400" dirty="0">
                <a:effectLst/>
                <a:latin typeface="Tahoma" panose="020B0604030504040204" pitchFamily="34" charset="0"/>
                <a:ea typeface="Tahoma" panose="020B0604030504040204" pitchFamily="34" charset="0"/>
                <a:cs typeface="Tahoma" panose="020B0604030504040204" pitchFamily="34" charset="0"/>
              </a:rPr>
              <a:t>Spreading personal information about others that is derogatory and/or untrue </a:t>
            </a:r>
            <a:r>
              <a:rPr lang="fr-FR" sz="2400" b="0" i="0" dirty="0">
                <a:effectLst/>
                <a:latin typeface="Tahoma" panose="020B0604030504040204" pitchFamily="34" charset="0"/>
                <a:ea typeface="Tahoma" panose="020B0604030504040204" pitchFamily="34" charset="0"/>
                <a:cs typeface="Tahoma" panose="020B0604030504040204" pitchFamily="34" charset="0"/>
              </a:rPr>
              <a:t>to damage </a:t>
            </a:r>
            <a:r>
              <a:rPr lang="fr-FR" sz="2400" b="0" i="0" dirty="0" err="1">
                <a:effectLst/>
                <a:latin typeface="Tahoma" panose="020B0604030504040204" pitchFamily="34" charset="0"/>
                <a:ea typeface="Tahoma" panose="020B0604030504040204" pitchFamily="34" charset="0"/>
                <a:cs typeface="Tahoma" panose="020B0604030504040204" pitchFamily="34" charset="0"/>
              </a:rPr>
              <a:t>their</a:t>
            </a:r>
            <a:r>
              <a:rPr lang="fr-FR" sz="2400" b="0" i="0" dirty="0">
                <a:effectLst/>
                <a:latin typeface="Tahoma" panose="020B0604030504040204" pitchFamily="34" charset="0"/>
                <a:ea typeface="Tahoma" panose="020B0604030504040204" pitchFamily="34" charset="0"/>
                <a:cs typeface="Tahoma" panose="020B0604030504040204" pitchFamily="34" charset="0"/>
              </a:rPr>
              <a:t> </a:t>
            </a:r>
            <a:r>
              <a:rPr lang="fr-FR" sz="2400" b="0" i="0" dirty="0" err="1">
                <a:effectLst/>
                <a:latin typeface="Tahoma" panose="020B0604030504040204" pitchFamily="34" charset="0"/>
                <a:ea typeface="Tahoma" panose="020B0604030504040204" pitchFamily="34" charset="0"/>
                <a:cs typeface="Tahoma" panose="020B0604030504040204" pitchFamily="34" charset="0"/>
              </a:rPr>
              <a:t>reputation</a:t>
            </a:r>
            <a:r>
              <a:rPr lang="en-US" sz="2400" dirty="0">
                <a:effectLst/>
                <a:latin typeface="Tahoma" panose="020B0604030504040204" pitchFamily="34" charset="0"/>
                <a:ea typeface="Tahoma" panose="020B0604030504040204" pitchFamily="34" charset="0"/>
                <a:cs typeface="Tahoma" panose="020B0604030504040204" pitchFamily="34" charset="0"/>
              </a:rPr>
              <a:t>. Some examples include publishing such information or digitally altered photos or screenshots and sending them to others.</a:t>
            </a:r>
            <a:endParaRPr lang="en-US" sz="24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8924256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a16="http://schemas.microsoft.com/office/drawing/2014/main" id="{546048FA-275F-6714-E852-A2DE90100B07}"/>
              </a:ext>
            </a:extLst>
          </p:cNvPr>
          <p:cNvSpPr>
            <a:spLocks noGrp="1"/>
          </p:cNvSpPr>
          <p:nvPr>
            <p:ph type="title"/>
          </p:nvPr>
        </p:nvSpPr>
        <p:spPr>
          <a:xfrm>
            <a:off x="6657715" y="467271"/>
            <a:ext cx="4195674" cy="2052522"/>
          </a:xfrm>
        </p:spPr>
        <p:txBody>
          <a:bodyPr anchor="b">
            <a:normAutofit/>
          </a:bodyPr>
          <a:lstStyle/>
          <a:p>
            <a:pPr marL="0" indent="0">
              <a:lnSpc>
                <a:spcPct val="107000"/>
              </a:lnSpc>
              <a:spcAft>
                <a:spcPts val="800"/>
              </a:spcAft>
              <a:buNone/>
            </a:pPr>
            <a:r>
              <a:rPr lang="en-GB" sz="4000" dirty="0">
                <a:effectLst/>
                <a:latin typeface="Tahoma" panose="020B0604030504040204" pitchFamily="34" charset="0"/>
                <a:ea typeface="Tahoma" panose="020B0604030504040204" pitchFamily="34" charset="0"/>
                <a:cs typeface="Tahoma" panose="020B0604030504040204" pitchFamily="34" charset="0"/>
              </a:rPr>
              <a:t>IMPERSONATION or FRAPING</a:t>
            </a:r>
            <a:endParaRPr lang="fr-FR" sz="4000" dirty="0">
              <a:effectLst/>
              <a:latin typeface="Tahoma" panose="020B0604030504040204" pitchFamily="34" charset="0"/>
              <a:ea typeface="Tahoma" panose="020B0604030504040204" pitchFamily="34" charset="0"/>
              <a:cs typeface="Tahoma" panose="020B0604030504040204" pitchFamily="34" charset="0"/>
            </a:endParaRPr>
          </a:p>
        </p:txBody>
      </p:sp>
      <p:sp>
        <p:nvSpPr>
          <p:cNvPr id="13" name="Oval 12">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2965"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n 11">
            <a:extLst>
              <a:ext uri="{FF2B5EF4-FFF2-40B4-BE49-F238E27FC236}">
                <a16:creationId xmlns:a16="http://schemas.microsoft.com/office/drawing/2014/main" id="{1CF16759-8387-41EB-0875-91875D72657A}"/>
              </a:ext>
            </a:extLst>
          </p:cNvPr>
          <p:cNvPicPr>
            <a:picLocks noChangeAspect="1"/>
          </p:cNvPicPr>
          <p:nvPr/>
        </p:nvPicPr>
        <p:blipFill rotWithShape="1">
          <a:blip r:embed="rId2"/>
          <a:srcRect l="14580" r="39421" b="1"/>
          <a:stretch/>
        </p:blipFill>
        <p:spPr>
          <a:xfrm>
            <a:off x="505418" y="554151"/>
            <a:ext cx="5742189" cy="5742189"/>
          </a:xfrm>
          <a:custGeom>
            <a:avLst/>
            <a:gdLst/>
            <a:ahLst/>
            <a:cxnLst/>
            <a:rect l="l" t="t" r="r" b="b"/>
            <a:pathLst>
              <a:path w="1838528" h="1838528">
                <a:moveTo>
                  <a:pt x="919264" y="0"/>
                </a:moveTo>
                <a:cubicBezTo>
                  <a:pt x="1426959" y="0"/>
                  <a:pt x="1838528" y="411569"/>
                  <a:pt x="1838528" y="919264"/>
                </a:cubicBezTo>
                <a:cubicBezTo>
                  <a:pt x="1838528" y="1426959"/>
                  <a:pt x="1426959" y="1838528"/>
                  <a:pt x="919264" y="1838528"/>
                </a:cubicBezTo>
                <a:cubicBezTo>
                  <a:pt x="411569" y="1838528"/>
                  <a:pt x="0" y="1426959"/>
                  <a:pt x="0" y="919264"/>
                </a:cubicBezTo>
                <a:cubicBezTo>
                  <a:pt x="0" y="411569"/>
                  <a:pt x="411569" y="0"/>
                  <a:pt x="919264" y="0"/>
                </a:cubicBezTo>
                <a:close/>
              </a:path>
            </a:pathLst>
          </a:custGeom>
        </p:spPr>
      </p:pic>
      <p:sp>
        <p:nvSpPr>
          <p:cNvPr id="15" name="!!plus graphic">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4956" y="703679"/>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1"/>
          </a:solidFill>
          <a:ln w="776" cap="flat">
            <a:noFill/>
            <a:prstDash val="solid"/>
            <a:miter/>
          </a:ln>
        </p:spPr>
        <p:txBody>
          <a:bodyPr rtlCol="0" anchor="ctr"/>
          <a:lstStyle/>
          <a:p>
            <a:endParaRPr lang="en-US"/>
          </a:p>
        </p:txBody>
      </p:sp>
      <p:sp>
        <p:nvSpPr>
          <p:cNvPr id="17" name="!!circle graphic">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2753" y="1562696"/>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1"/>
          </a:solidFill>
          <a:ln w="751" cap="flat">
            <a:noFill/>
            <a:prstDash val="solid"/>
            <a:miter/>
          </a:ln>
        </p:spPr>
        <p:txBody>
          <a:bodyPr rtlCol="0" anchor="ctr"/>
          <a:lstStyle/>
          <a:p>
            <a:endParaRPr lang="en-US"/>
          </a:p>
        </p:txBody>
      </p:sp>
      <p:sp>
        <p:nvSpPr>
          <p:cNvPr id="8" name="Content Placeholder 7">
            <a:extLst>
              <a:ext uri="{FF2B5EF4-FFF2-40B4-BE49-F238E27FC236}">
                <a16:creationId xmlns:a16="http://schemas.microsoft.com/office/drawing/2014/main" id="{847A9E43-EC1A-5B5C-8873-9D8AB9D4D158}"/>
              </a:ext>
            </a:extLst>
          </p:cNvPr>
          <p:cNvSpPr>
            <a:spLocks noGrp="1"/>
          </p:cNvSpPr>
          <p:nvPr>
            <p:ph idx="1"/>
          </p:nvPr>
        </p:nvSpPr>
        <p:spPr>
          <a:xfrm>
            <a:off x="6876045" y="2987064"/>
            <a:ext cx="4322610" cy="2913872"/>
          </a:xfrm>
        </p:spPr>
        <p:txBody>
          <a:bodyPr anchor="t">
            <a:normAutofit/>
          </a:bodyPr>
          <a:lstStyle/>
          <a:p>
            <a:pPr marL="0" indent="0">
              <a:lnSpc>
                <a:spcPct val="107000"/>
              </a:lnSpc>
              <a:spcAft>
                <a:spcPts val="800"/>
              </a:spcAft>
              <a:buNone/>
            </a:pPr>
            <a:r>
              <a:rPr lang="en-GB" sz="2000" dirty="0">
                <a:effectLst/>
                <a:latin typeface="Tahoma" panose="020B0604030504040204" pitchFamily="34" charset="0"/>
                <a:ea typeface="Tahoma" panose="020B0604030504040204" pitchFamily="34" charset="0"/>
                <a:cs typeface="Tahoma" panose="020B0604030504040204" pitchFamily="34" charset="0"/>
              </a:rPr>
              <a:t>Hacking into another person’s e-mail account or social networking site </a:t>
            </a:r>
            <a:r>
              <a:rPr lang="en-US" sz="2000" b="0" i="0" dirty="0">
                <a:effectLst/>
                <a:latin typeface="Tahoma" panose="020B0604030504040204" pitchFamily="34" charset="0"/>
                <a:ea typeface="Tahoma" panose="020B0604030504040204" pitchFamily="34" charset="0"/>
                <a:cs typeface="Tahoma" panose="020B0604030504040204" pitchFamily="34" charset="0"/>
              </a:rPr>
              <a:t>posting inappropriate content in their name </a:t>
            </a:r>
            <a:r>
              <a:rPr lang="en-GB" sz="2000" dirty="0">
                <a:effectLst/>
                <a:latin typeface="Tahoma" panose="020B0604030504040204" pitchFamily="34" charset="0"/>
                <a:ea typeface="Tahoma" panose="020B0604030504040204" pitchFamily="34" charset="0"/>
                <a:cs typeface="Tahoma" panose="020B0604030504040204" pitchFamily="34" charset="0"/>
              </a:rPr>
              <a:t>in order to ruin their reputation.</a:t>
            </a:r>
            <a:endParaRPr lang="fr-FR" sz="2000" dirty="0">
              <a:effectLst/>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sz="2000" dirty="0">
              <a:solidFill>
                <a:schemeClr val="tx1">
                  <a:alpha val="80000"/>
                </a:schemeClr>
              </a:solidFill>
            </a:endParaRPr>
          </a:p>
        </p:txBody>
      </p:sp>
      <p:sp>
        <p:nvSpPr>
          <p:cNvPr id="19" name="!!dot graphic">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54149" y="5775082"/>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1"/>
          </a:solidFill>
          <a:ln w="516" cap="flat">
            <a:noFill/>
            <a:prstDash val="solid"/>
            <a:miter/>
          </a:ln>
        </p:spPr>
        <p:txBody>
          <a:bodyPr rtlCol="0" anchor="ctr"/>
          <a:lstStyle/>
          <a:p>
            <a:endParaRPr lang="en-US"/>
          </a:p>
        </p:txBody>
      </p:sp>
      <p:cxnSp>
        <p:nvCxnSpPr>
          <p:cNvPr id="21" name="!!Straight Connector">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9272"/>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93796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86649B2-3B8A-179E-73C8-E9DB0ACB2A80}"/>
              </a:ext>
            </a:extLst>
          </p:cNvPr>
          <p:cNvSpPr>
            <a:spLocks noGrp="1"/>
          </p:cNvSpPr>
          <p:nvPr>
            <p:ph type="title"/>
          </p:nvPr>
        </p:nvSpPr>
        <p:spPr>
          <a:xfrm>
            <a:off x="481013" y="3752849"/>
            <a:ext cx="3290887" cy="2452687"/>
          </a:xfrm>
        </p:spPr>
        <p:txBody>
          <a:bodyPr anchor="ctr">
            <a:normAutofit/>
          </a:bodyPr>
          <a:lstStyle/>
          <a:p>
            <a:r>
              <a:rPr lang="en-GB" sz="3600" dirty="0">
                <a:latin typeface="Tahoma" panose="020B0604030504040204" pitchFamily="34" charset="0"/>
                <a:ea typeface="Tahoma" panose="020B0604030504040204" pitchFamily="34" charset="0"/>
                <a:cs typeface="Tahoma" panose="020B0604030504040204" pitchFamily="34" charset="0"/>
              </a:rPr>
              <a:t>OUTING/</a:t>
            </a:r>
            <a:br>
              <a:rPr lang="en-GB" sz="3600" dirty="0">
                <a:latin typeface="Tahoma" panose="020B0604030504040204" pitchFamily="34" charset="0"/>
                <a:ea typeface="Tahoma" panose="020B0604030504040204" pitchFamily="34" charset="0"/>
                <a:cs typeface="Tahoma" panose="020B0604030504040204" pitchFamily="34" charset="0"/>
              </a:rPr>
            </a:br>
            <a:r>
              <a:rPr lang="en-GB" sz="3600" dirty="0">
                <a:latin typeface="Tahoma" panose="020B0604030504040204" pitchFamily="34" charset="0"/>
                <a:ea typeface="Tahoma" panose="020B0604030504040204" pitchFamily="34" charset="0"/>
                <a:cs typeface="Tahoma" panose="020B0604030504040204" pitchFamily="34" charset="0"/>
              </a:rPr>
              <a:t>TRICKERY</a:t>
            </a:r>
          </a:p>
        </p:txBody>
      </p:sp>
      <p:pic>
        <p:nvPicPr>
          <p:cNvPr id="4" name="Imagen 14">
            <a:extLst>
              <a:ext uri="{FF2B5EF4-FFF2-40B4-BE49-F238E27FC236}">
                <a16:creationId xmlns:a16="http://schemas.microsoft.com/office/drawing/2014/main" id="{2BA265CA-7BC2-2DE9-4B5C-B49190524714}"/>
              </a:ext>
            </a:extLst>
          </p:cNvPr>
          <p:cNvPicPr>
            <a:picLocks noChangeAspect="1"/>
          </p:cNvPicPr>
          <p:nvPr/>
        </p:nvPicPr>
        <p:blipFill rotWithShape="1">
          <a:blip r:embed="rId2"/>
          <a:srcRect b="14868"/>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8" name="Content Placeholder 7">
            <a:extLst>
              <a:ext uri="{FF2B5EF4-FFF2-40B4-BE49-F238E27FC236}">
                <a16:creationId xmlns:a16="http://schemas.microsoft.com/office/drawing/2014/main" id="{3CE3DF86-D63E-6258-0E89-3FD6A992635D}"/>
              </a:ext>
            </a:extLst>
          </p:cNvPr>
          <p:cNvSpPr>
            <a:spLocks noGrp="1"/>
          </p:cNvSpPr>
          <p:nvPr>
            <p:ph idx="1"/>
          </p:nvPr>
        </p:nvSpPr>
        <p:spPr>
          <a:xfrm>
            <a:off x="3439886" y="3752850"/>
            <a:ext cx="8269509" cy="3105140"/>
          </a:xfrm>
        </p:spPr>
        <p:txBody>
          <a:bodyPr anchor="ctr">
            <a:normAutofit/>
          </a:bodyPr>
          <a:lstStyle/>
          <a:p>
            <a:pPr marL="0" indent="0">
              <a:buNone/>
            </a:pPr>
            <a:r>
              <a:rPr lang="en-GB" sz="2000" spc="30" dirty="0">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Outing, also known as doxing, refers to the act of openly revealing sensitive or personal information about someone without their consent for purposes of embarrassing or humiliating them. </a:t>
            </a:r>
          </a:p>
          <a:p>
            <a:pPr marL="0" indent="0">
              <a:buNone/>
            </a:pPr>
            <a:r>
              <a:rPr lang="en-GB" sz="2000" spc="30" dirty="0">
                <a:solidFill>
                  <a:srgbClr val="000000"/>
                </a:solidFill>
                <a:effectLst/>
                <a:latin typeface="Tahoma" panose="020B0604030504040204" pitchFamily="34" charset="0"/>
                <a:ea typeface="Calibri" panose="020F0502020204030204" pitchFamily="34" charset="0"/>
                <a:cs typeface="Times New Roman" panose="02020603050405020304" pitchFamily="18" charset="0"/>
              </a:rPr>
              <a:t>Trickery is similar to outing, with an added element of deception. In these situations, the bully will befriend their target and lull them into a false sense of security. Once the bully has gained their target’s trust, they abuse that trust and share the victim’s secrets and private information to a third party or multiple third parties.</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14592720"/>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TotalTime>
  <Words>1004</Words>
  <Application>Microsoft Macintosh PowerPoint</Application>
  <PresentationFormat>Widescreen</PresentationFormat>
  <Paragraphs>63</Paragraphs>
  <Slides>15</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Arial</vt:lpstr>
      <vt:lpstr>Calibri</vt:lpstr>
      <vt:lpstr>Calibri Light</vt:lpstr>
      <vt:lpstr>Tahoma</vt:lpstr>
      <vt:lpstr>Thème Office</vt:lpstr>
      <vt:lpstr>CREATIVE TOOLS AGAINST CYBERBULLYING</vt:lpstr>
      <vt:lpstr>BULLYING</vt:lpstr>
      <vt:lpstr>CYBERBULLYING</vt:lpstr>
      <vt:lpstr>TYPES OF CYBERBULLYING</vt:lpstr>
      <vt:lpstr>FLAMING</vt:lpstr>
      <vt:lpstr>HARASSMENT</vt:lpstr>
      <vt:lpstr>DENIGRATION or DISSING</vt:lpstr>
      <vt:lpstr>IMPERSONATION or FRAPING</vt:lpstr>
      <vt:lpstr>OUTING/ TRICKERY</vt:lpstr>
      <vt:lpstr>EXCLUSION</vt:lpstr>
      <vt:lpstr>CYBERSTALKING</vt:lpstr>
      <vt:lpstr>CYBERBASHING OR HAPPY SLAPPING</vt:lpstr>
      <vt:lpstr>Who are the Actors involved in Cyberbullying? </vt:lpstr>
      <vt:lpstr>ONLIVE Project</vt:lpstr>
      <vt:lpstr>ACTIVITY ON CYBERBULLYING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CREATIVE TOOLS AGAINST CYBERBULLYING</dc:title>
  <dc:creator>Jutta Faller</dc:creator>
  <cp:lastModifiedBy>Naomi Thompson</cp:lastModifiedBy>
  <cp:revision>22</cp:revision>
  <dcterms:created xsi:type="dcterms:W3CDTF">2022-06-07T12:24:52Z</dcterms:created>
  <dcterms:modified xsi:type="dcterms:W3CDTF">2022-11-09T19:54:44Z</dcterms:modified>
</cp:coreProperties>
</file>